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media/image19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media/image37.svg" ContentType="image/sv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8" r:id="rId1"/>
    <p:sldMasterId id="2147483846" r:id="rId2"/>
  </p:sldMasterIdLst>
  <p:notesMasterIdLst>
    <p:notesMasterId r:id="rId13"/>
  </p:notesMasterIdLst>
  <p:sldIdLst>
    <p:sldId id="328" r:id="rId3"/>
    <p:sldId id="331" r:id="rId4"/>
    <p:sldId id="334" r:id="rId5"/>
    <p:sldId id="356" r:id="rId6"/>
    <p:sldId id="333" r:id="rId7"/>
    <p:sldId id="332" r:id="rId8"/>
    <p:sldId id="340" r:id="rId9"/>
    <p:sldId id="343" r:id="rId10"/>
    <p:sldId id="352" r:id="rId11"/>
    <p:sldId id="35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380740-A483-3A2F-57E8-9CEBBD83B2CA}" v="50" dt="2024-05-16T12:03:08.793"/>
    <p1510:client id="{A0C6A3A9-BB12-FBA8-1741-39690247EBEA}" v="13" dt="2024-05-16T11:43:20.313"/>
    <p1510:client id="{A8D79278-434B-4564-3E97-6D4E7D65EE2D}" v="655" dt="2024-05-15T15:45:03.913"/>
    <p1510:client id="{BB160659-C0AE-373C-54CF-6FF49B2D64D9}" v="2" dt="2024-05-15T14:47:34.1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7D6ED3-5EFE-462D-BD46-281FC3B2F6B1}" type="datetimeFigureOut">
              <a:t>23/05/2024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5310D4-E30A-4010-B6F4-EA395D66499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847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l-NL"/>
              <a:t>Change the title with the technology title</a:t>
            </a:r>
          </a:p>
          <a:p>
            <a:pPr marL="171450" indent="-171450">
              <a:buFontTx/>
              <a:buChar char="-"/>
            </a:pPr>
            <a:r>
              <a:rPr lang="nl-NL" err="1"/>
              <a:t>During the session mention people can ask questions in the chat</a:t>
            </a: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9AA606-FBAD-334A-8985-9DF73A695155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36215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l-NL"/>
              <a:t>Default slide, don’t adjust</a:t>
            </a:r>
          </a:p>
          <a:p>
            <a:pPr marL="171450" indent="-171450">
              <a:buFontTx/>
              <a:buChar char="-"/>
            </a:pPr>
            <a:r>
              <a:rPr lang="nl-NL"/>
              <a:t>Storyline; this is what we do at Rockfeather, we offer different data &amp; automation related services, and our mission is to bring your solid ideas to life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C5CB-6909-8E46-8563-D7D16F774A2C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53980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l-NL"/>
              <a:t>Default slide, don’t adjust</a:t>
            </a:r>
          </a:p>
          <a:p>
            <a:pPr marL="171450" indent="-171450">
              <a:buFontTx/>
              <a:buChar char="-"/>
            </a:pPr>
            <a:r>
              <a:rPr lang="nl-NL"/>
              <a:t>Storyline; we use best of breath technologies on all domains</a:t>
            </a:r>
          </a:p>
          <a:p>
            <a:pPr marL="171450" indent="-171450">
              <a:buFontTx/>
              <a:buChar char="-"/>
            </a:pPr>
            <a:r>
              <a:rPr lang="nl-NL" err="1"/>
              <a:t>You can highlight some relevant for your story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C5CB-6909-8E46-8563-D7D16F774A2C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370680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nl-NL" err="1"/>
              <a:t>Insert picture which describes why this technology is a solution to that problem. Also insert about 3 bullets with key features of your technology</a:t>
            </a:r>
            <a:endParaRPr lang="nl-NL"/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C5CB-6909-8E46-8563-D7D16F774A2C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43136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nl-NL" err="1"/>
              <a:t>Describe some key benefits of the tool, this can be bullets, this can also be a picture which you use to describe the benefits of technology X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C5CB-6909-8E46-8563-D7D16F774A2C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161483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Show a quick demo of the tool, max 5 mins!!! (the demo video is also available so you can refer people to that as well). So use the time to quickly highlight some key features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C5CB-6909-8E46-8563-D7D16F774A2C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836070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9AA606-FBAD-334A-8985-9DF73A695155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3644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9CE2B606-F5D6-A045-AD8A-02AAEB18CA00}"/>
              </a:ext>
            </a:extLst>
          </p:cNvPr>
          <p:cNvSpPr/>
          <p:nvPr userDrawn="1"/>
        </p:nvSpPr>
        <p:spPr>
          <a:xfrm>
            <a:off x="1" y="0"/>
            <a:ext cx="508793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41A4CFC-2C8B-C948-9AD9-94B1684C4A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1" y="1904701"/>
            <a:ext cx="3673875" cy="3599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Titel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8E13E0EF-E10F-8B43-B98C-5DF7592B8B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00" y="2636141"/>
            <a:ext cx="3673875" cy="3529710"/>
          </a:xfrm>
        </p:spPr>
        <p:txBody>
          <a:bodyPr numCol="1" spcCol="0"/>
          <a:lstStyle>
            <a:lvl1pPr marL="0" indent="0" algn="l" defTabSz="216000" rtl="0" eaLnBrk="1" latinLnBrk="0" hangingPunct="1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None/>
              <a:defRPr lang="nl-NL" sz="15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4300" indent="-284400" algn="l" rtl="0" eaLnBrk="1" latinLnBrk="0" hangingPunct="1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 lang="nl-NL" sz="15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201500" indent="-284400" algn="l" rtl="0" eaLnBrk="1" latinLnBrk="0" hangingPunct="1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 lang="nl-NL" sz="15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58700" indent="-284400" algn="l" rtl="0" eaLnBrk="1" latinLnBrk="0" hangingPunct="1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 lang="nl-NL" sz="15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115900" indent="-284400" algn="l" rtl="0" eaLnBrk="1" latinLnBrk="0" hangingPunct="1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 lang="nl-NL" sz="15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endParaRPr lang="nl-NL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50E458EA-4686-38BE-5043-CD723165B81E}"/>
              </a:ext>
            </a:extLst>
          </p:cNvPr>
          <p:cNvSpPr/>
          <p:nvPr userDrawn="1"/>
        </p:nvSpPr>
        <p:spPr>
          <a:xfrm>
            <a:off x="695325" y="6498000"/>
            <a:ext cx="360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BD40AB2-D660-B549-BC67-AB7EB165A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ADCBF-357F-4343-B3AE-09D1C3C30EB2}" type="slidenum">
              <a:t>‹#›</a:t>
            </a:fld>
            <a:endParaRPr lang="nl-NL"/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6D44746A-FCD2-3064-B9F7-7F23C240553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87938" y="0"/>
            <a:ext cx="7104062" cy="6858000"/>
          </a:xfrm>
        </p:spPr>
        <p:txBody>
          <a:bodyPr lIns="360000" tIns="360000" rIns="360000" bIns="360000"/>
          <a:lstStyle>
            <a:lvl1pPr marL="1350" indent="0">
              <a:buNone/>
              <a:defRPr/>
            </a:lvl1pPr>
          </a:lstStyle>
          <a:p>
            <a:r>
              <a:rPr lang="nl-NL"/>
              <a:t>Afbeelding</a:t>
            </a:r>
          </a:p>
        </p:txBody>
      </p:sp>
      <p:pic>
        <p:nvPicPr>
          <p:cNvPr id="9" name="Afbeelding 15">
            <a:extLst>
              <a:ext uri="{FF2B5EF4-FFF2-40B4-BE49-F238E27FC236}">
                <a16:creationId xmlns:a16="http://schemas.microsoft.com/office/drawing/2014/main" id="{A273183E-F70D-1733-1BC8-8326455ABC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5325" y="692150"/>
            <a:ext cx="3031665" cy="84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55713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1A4CFC-2C8B-C948-9AD9-94B1684C4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400" y="980728"/>
            <a:ext cx="10801350" cy="359990"/>
          </a:xfr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BD40AB2-D660-B549-BC67-AB7EB165A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ADCBF-357F-4343-B3AE-09D1C3C30EB2}" type="slidenum">
              <a:t>‹#›</a:t>
            </a:fld>
            <a:endParaRPr lang="nl-NL"/>
          </a:p>
        </p:txBody>
      </p: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C0F52887-F95F-A14D-B2BB-2EFB48F08022}"/>
              </a:ext>
            </a:extLst>
          </p:cNvPr>
          <p:cNvCxnSpPr/>
          <p:nvPr userDrawn="1"/>
        </p:nvCxnSpPr>
        <p:spPr>
          <a:xfrm>
            <a:off x="691200" y="720000"/>
            <a:ext cx="43212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jdelijke aanduiding voor tekst 4">
            <a:extLst>
              <a:ext uri="{FF2B5EF4-FFF2-40B4-BE49-F238E27FC236}">
                <a16:creationId xmlns:a16="http://schemas.microsoft.com/office/drawing/2014/main" id="{AF3EFAF9-3A5F-C339-634A-8642BBE5EF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00088" y="4652831"/>
            <a:ext cx="5251450" cy="1513019"/>
          </a:xfrm>
        </p:spPr>
        <p:txBody>
          <a:bodyPr numCol="1"/>
          <a:lstStyle>
            <a:lvl1pPr marL="1350" indent="0" algn="l" rtl="0" eaLnBrk="1" latinLnBrk="0" hangingPunct="1">
              <a:lnSpc>
                <a:spcPts val="1600"/>
              </a:lnSpc>
              <a:spcBef>
                <a:spcPct val="0"/>
              </a:spcBef>
              <a:buFont typeface="Arial" panose="020B0604020202020204" pitchFamily="34" charset="0"/>
              <a:buNone/>
              <a:defRPr lang="nl-NL" sz="1100" b="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4000" indent="-284400" algn="l" rtl="0" eaLnBrk="1" latinLnBrk="0" hangingPunct="1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 lang="nl-NL" sz="1500" b="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84400" algn="l" rtl="0" eaLnBrk="1" latinLnBrk="0" hangingPunct="1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 lang="nl-NL" sz="1500" b="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84400" algn="l" rtl="0" eaLnBrk="1" latinLnBrk="0" hangingPunct="1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 lang="nl-NL" sz="1500" b="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114550" indent="-284400" algn="l" rtl="0" eaLnBrk="1" latinLnBrk="0" hangingPunct="1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 lang="nl-NL" sz="1500" b="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endParaRPr lang="nl-NL"/>
          </a:p>
        </p:txBody>
      </p:sp>
      <p:sp>
        <p:nvSpPr>
          <p:cNvPr id="12" name="Tijdelijke aanduiding voor tekst 4">
            <a:extLst>
              <a:ext uri="{FF2B5EF4-FFF2-40B4-BE49-F238E27FC236}">
                <a16:creationId xmlns:a16="http://schemas.microsoft.com/office/drawing/2014/main" id="{33AA7D07-1D21-63F3-2EA3-6CAF9E0F6BF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48872" y="4652831"/>
            <a:ext cx="5251450" cy="1513019"/>
          </a:xfrm>
        </p:spPr>
        <p:txBody>
          <a:bodyPr numCol="1"/>
          <a:lstStyle>
            <a:lvl1pPr marL="1350" indent="0" algn="l" rtl="0" eaLnBrk="1" latinLnBrk="0" hangingPunct="1">
              <a:lnSpc>
                <a:spcPts val="1600"/>
              </a:lnSpc>
              <a:spcBef>
                <a:spcPct val="0"/>
              </a:spcBef>
              <a:buFont typeface="Arial" panose="020B0604020202020204" pitchFamily="34" charset="0"/>
              <a:buNone/>
              <a:defRPr lang="nl-NL" sz="1100" b="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4000" indent="-284400" algn="l" rtl="0" eaLnBrk="1" latinLnBrk="0" hangingPunct="1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 lang="nl-NL" sz="1500" b="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84400" algn="l" rtl="0" eaLnBrk="1" latinLnBrk="0" hangingPunct="1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 lang="nl-NL" sz="1500" b="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84400" algn="l" rtl="0" eaLnBrk="1" latinLnBrk="0" hangingPunct="1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 lang="nl-NL" sz="1500" b="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114550" indent="-284400" algn="l" rtl="0" eaLnBrk="1" latinLnBrk="0" hangingPunct="1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 lang="nl-NL" sz="1500" b="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endParaRPr lang="nl-NL"/>
          </a:p>
        </p:txBody>
      </p:sp>
      <p:sp>
        <p:nvSpPr>
          <p:cNvPr id="14" name="Tijdelijke aanduiding voor afbeelding 11">
            <a:extLst>
              <a:ext uri="{FF2B5EF4-FFF2-40B4-BE49-F238E27FC236}">
                <a16:creationId xmlns:a16="http://schemas.microsoft.com/office/drawing/2014/main" id="{689E6906-4A0D-1391-E15A-82AB4C646C7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8399" y="1628774"/>
            <a:ext cx="5244727" cy="2735998"/>
          </a:xfrm>
          <a:solidFill>
            <a:schemeClr val="bg1">
              <a:lumMod val="85000"/>
            </a:schemeClr>
          </a:solidFill>
        </p:spPr>
        <p:txBody>
          <a:bodyPr lIns="180000" tIns="72000" rIns="180000" bIns="180000"/>
          <a:lstStyle>
            <a:lvl1pPr marL="1350" indent="0">
              <a:buNone/>
              <a:defRPr sz="1000"/>
            </a:lvl1pPr>
          </a:lstStyle>
          <a:p>
            <a:r>
              <a:rPr lang="nl-NL"/>
              <a:t>Afbeelding </a:t>
            </a:r>
          </a:p>
        </p:txBody>
      </p:sp>
      <p:sp>
        <p:nvSpPr>
          <p:cNvPr id="15" name="Tijdelijke aanduiding voor afbeelding 11">
            <a:extLst>
              <a:ext uri="{FF2B5EF4-FFF2-40B4-BE49-F238E27FC236}">
                <a16:creationId xmlns:a16="http://schemas.microsoft.com/office/drawing/2014/main" id="{884A8B8D-11DA-3D4A-FA91-C27C5BDA199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255595" y="1628774"/>
            <a:ext cx="5244727" cy="2735998"/>
          </a:xfrm>
          <a:solidFill>
            <a:schemeClr val="bg1">
              <a:lumMod val="85000"/>
            </a:schemeClr>
          </a:solidFill>
        </p:spPr>
        <p:txBody>
          <a:bodyPr lIns="180000" tIns="72000" rIns="180000" bIns="180000"/>
          <a:lstStyle>
            <a:lvl1pPr marL="1350" indent="0">
              <a:buNone/>
              <a:defRPr sz="1000"/>
            </a:lvl1pPr>
          </a:lstStyle>
          <a:p>
            <a:r>
              <a:rPr lang="nl-NL"/>
              <a:t>Afbeelding </a:t>
            </a:r>
          </a:p>
        </p:txBody>
      </p:sp>
    </p:spTree>
    <p:extLst>
      <p:ext uri="{BB962C8B-B14F-4D97-AF65-F5344CB8AC3E}">
        <p14:creationId xmlns:p14="http://schemas.microsoft.com/office/powerpoint/2010/main" val="393553024"/>
      </p:ext>
    </p:extLst>
  </p:cSld>
  <p:clrMapOvr>
    <a:masterClrMapping/>
  </p:clrMapOvr>
  <p:transition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up B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926EB38A-1FC7-BF4F-8263-302E7D8DE7D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/>
          </a:p>
        </p:txBody>
      </p:sp>
      <p:sp>
        <p:nvSpPr>
          <p:cNvPr id="28" name="Rechthoek 27">
            <a:extLst>
              <a:ext uri="{FF2B5EF4-FFF2-40B4-BE49-F238E27FC236}">
                <a16:creationId xmlns:a16="http://schemas.microsoft.com/office/drawing/2014/main" id="{9DC4545B-B397-6E4B-B533-04A78561668E}"/>
              </a:ext>
            </a:extLst>
          </p:cNvPr>
          <p:cNvSpPr/>
          <p:nvPr userDrawn="1"/>
        </p:nvSpPr>
        <p:spPr>
          <a:xfrm>
            <a:off x="695325" y="6498000"/>
            <a:ext cx="360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BD40AB2-D660-B549-BC67-AB7EB165A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ADCBF-357F-4343-B3AE-09D1C3C30EB2}" type="slidenum">
              <a:t>‹#›</a:t>
            </a:fld>
            <a:endParaRPr lang="nl-NL"/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95BED790-DB6D-0B6C-1CD4-1F52DD2790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4439" y="1500265"/>
            <a:ext cx="7702996" cy="4447310"/>
          </a:xfrm>
          <a:prstGeom prst="rect">
            <a:avLst/>
          </a:prstGeom>
        </p:spPr>
      </p:pic>
      <p:sp>
        <p:nvSpPr>
          <p:cNvPr id="19" name="Tijdelijke aanduiding voor afbeelding 11">
            <a:extLst>
              <a:ext uri="{FF2B5EF4-FFF2-40B4-BE49-F238E27FC236}">
                <a16:creationId xmlns:a16="http://schemas.microsoft.com/office/drawing/2014/main" id="{529D5682-AF43-B7C4-9F12-E630D2A125F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263900" y="1878840"/>
            <a:ext cx="5651500" cy="3505200"/>
          </a:xfrm>
          <a:solidFill>
            <a:schemeClr val="bg1"/>
          </a:solidFill>
        </p:spPr>
        <p:txBody>
          <a:bodyPr lIns="360000" tIns="180000" rIns="360000" bIns="360000"/>
          <a:lstStyle>
            <a:lvl1pPr marL="1350" indent="0">
              <a:buNone/>
              <a:defRPr sz="1200"/>
            </a:lvl1pPr>
          </a:lstStyle>
          <a:p>
            <a:r>
              <a:rPr lang="nl-NL"/>
              <a:t>Afbeelding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ECB8A8B3-CCBB-D9CE-F04B-97C47EE4404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5325" y="699645"/>
            <a:ext cx="622300" cy="533400"/>
          </a:xfrm>
          <a:prstGeom prst="rect">
            <a:avLst/>
          </a:prstGeom>
        </p:spPr>
      </p:pic>
      <p:sp>
        <p:nvSpPr>
          <p:cNvPr id="21" name="Tijdelijke aanduiding voor tekst 38">
            <a:extLst>
              <a:ext uri="{FF2B5EF4-FFF2-40B4-BE49-F238E27FC236}">
                <a16:creationId xmlns:a16="http://schemas.microsoft.com/office/drawing/2014/main" id="{A3E906AC-D5CC-0458-E8A6-01B6E09077F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18428" y="833585"/>
            <a:ext cx="3942710" cy="291483"/>
          </a:xfrm>
        </p:spPr>
        <p:txBody>
          <a:bodyPr numCol="1"/>
          <a:lstStyle>
            <a:lvl1pPr marL="135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Technology</a:t>
            </a:r>
          </a:p>
        </p:txBody>
      </p:sp>
    </p:spTree>
    <p:extLst>
      <p:ext uri="{BB962C8B-B14F-4D97-AF65-F5344CB8AC3E}">
        <p14:creationId xmlns:p14="http://schemas.microsoft.com/office/powerpoint/2010/main" val="215783667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9CE2B606-F5D6-A045-AD8A-02AAEB18CA00}"/>
              </a:ext>
            </a:extLst>
          </p:cNvPr>
          <p:cNvSpPr/>
          <p:nvPr userDrawn="1"/>
        </p:nvSpPr>
        <p:spPr>
          <a:xfrm>
            <a:off x="7102799" y="0"/>
            <a:ext cx="5087937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41A4CFC-2C8B-C948-9AD9-94B1684C4A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22800" y="980728"/>
            <a:ext cx="3673875" cy="3599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Titel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BD40AB2-D660-B549-BC67-AB7EB165A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ADCBF-357F-4343-B3AE-09D1C3C30EB2}" type="slidenum">
              <a:t>‹#›</a:t>
            </a:fld>
            <a:endParaRPr lang="nl-NL"/>
          </a:p>
        </p:txBody>
      </p: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C0F52887-F95F-A14D-B2BB-2EFB48F08022}"/>
              </a:ext>
            </a:extLst>
          </p:cNvPr>
          <p:cNvCxnSpPr/>
          <p:nvPr userDrawn="1"/>
        </p:nvCxnSpPr>
        <p:spPr>
          <a:xfrm>
            <a:off x="7822800" y="720000"/>
            <a:ext cx="432123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8A0BF408-CBB7-944E-82A8-912CF9B792F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7102799" cy="6858000"/>
          </a:xfrm>
          <a:custGeom>
            <a:avLst/>
            <a:gdLst>
              <a:gd name="connsiteX0" fmla="*/ 0 w 7102799"/>
              <a:gd name="connsiteY0" fmla="*/ 0 h 6858000"/>
              <a:gd name="connsiteX1" fmla="*/ 7102799 w 7102799"/>
              <a:gd name="connsiteY1" fmla="*/ 0 h 6858000"/>
              <a:gd name="connsiteX2" fmla="*/ 7102799 w 7102799"/>
              <a:gd name="connsiteY2" fmla="*/ 6858000 h 6858000"/>
              <a:gd name="connsiteX3" fmla="*/ 1055326 w 7102799"/>
              <a:gd name="connsiteY3" fmla="*/ 6858000 h 6858000"/>
              <a:gd name="connsiteX4" fmla="*/ 1055326 w 7102799"/>
              <a:gd name="connsiteY4" fmla="*/ 6498000 h 6858000"/>
              <a:gd name="connsiteX5" fmla="*/ 695325 w 7102799"/>
              <a:gd name="connsiteY5" fmla="*/ 6498000 h 6858000"/>
              <a:gd name="connsiteX6" fmla="*/ 695325 w 7102799"/>
              <a:gd name="connsiteY6" fmla="*/ 6858000 h 6858000"/>
              <a:gd name="connsiteX7" fmla="*/ 0 w 7102799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02799" h="6858000">
                <a:moveTo>
                  <a:pt x="0" y="0"/>
                </a:moveTo>
                <a:lnTo>
                  <a:pt x="7102799" y="0"/>
                </a:lnTo>
                <a:lnTo>
                  <a:pt x="7102799" y="6858000"/>
                </a:lnTo>
                <a:lnTo>
                  <a:pt x="1055326" y="6858000"/>
                </a:lnTo>
                <a:lnTo>
                  <a:pt x="1055326" y="6498000"/>
                </a:lnTo>
                <a:lnTo>
                  <a:pt x="695325" y="6498000"/>
                </a:lnTo>
                <a:lnTo>
                  <a:pt x="695325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360000" tIns="360000" rIns="360000" bIns="360000" numCol="1">
            <a:noAutofit/>
          </a:bodyPr>
          <a:lstStyle>
            <a:lvl1pPr marL="0" marR="0" indent="0" algn="l" defTabSz="216000" rtl="0" eaLnBrk="1" fontAlgn="auto" latinLnBrk="0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1" name="Tijdelijke aanduiding voor tekst 7">
            <a:extLst>
              <a:ext uri="{FF2B5EF4-FFF2-40B4-BE49-F238E27FC236}">
                <a16:creationId xmlns:a16="http://schemas.microsoft.com/office/drawing/2014/main" id="{D9F94CAD-53C8-0E4F-9159-3B1788320B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22799" y="1628776"/>
            <a:ext cx="3673875" cy="4696100"/>
          </a:xfrm>
        </p:spPr>
        <p:txBody>
          <a:bodyPr numCol="1" spcCol="0"/>
          <a:lstStyle>
            <a:lvl1pPr marL="0" indent="0" algn="l" defTabSz="216000" rtl="0" eaLnBrk="1" latinLnBrk="0" hangingPunct="1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None/>
              <a:defRPr lang="nl-NL" sz="15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4300" indent="-284400" algn="l" rtl="0" eaLnBrk="1" latinLnBrk="0" hangingPunct="1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 lang="nl-NL" sz="15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201500" indent="-284400" algn="l" rtl="0" eaLnBrk="1" latinLnBrk="0" hangingPunct="1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 lang="nl-NL" sz="15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58700" indent="-284400" algn="l" rtl="0" eaLnBrk="1" latinLnBrk="0" hangingPunct="1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 lang="nl-NL" sz="15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115900" indent="-284400" algn="l" rtl="0" eaLnBrk="1" latinLnBrk="0" hangingPunct="1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 lang="nl-NL" sz="15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9417268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chnologies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926EB38A-1FC7-BF4F-8263-302E7D8DE7D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/>
          </a:p>
        </p:txBody>
      </p:sp>
      <p:sp>
        <p:nvSpPr>
          <p:cNvPr id="28" name="Rechthoek 27">
            <a:extLst>
              <a:ext uri="{FF2B5EF4-FFF2-40B4-BE49-F238E27FC236}">
                <a16:creationId xmlns:a16="http://schemas.microsoft.com/office/drawing/2014/main" id="{9DC4545B-B397-6E4B-B533-04A78561668E}"/>
              </a:ext>
            </a:extLst>
          </p:cNvPr>
          <p:cNvSpPr/>
          <p:nvPr userDrawn="1"/>
        </p:nvSpPr>
        <p:spPr>
          <a:xfrm>
            <a:off x="695325" y="6498000"/>
            <a:ext cx="360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41A4CFC-2C8B-C948-9AD9-94B1684C4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BD40AB2-D660-B549-BC67-AB7EB165A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ADCBF-357F-4343-B3AE-09D1C3C30EB2}" type="slidenum">
              <a:t>‹#›</a:t>
            </a:fld>
            <a:endParaRPr lang="nl-NL"/>
          </a:p>
        </p:txBody>
      </p: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C0F52887-F95F-A14D-B2BB-2EFB48F08022}"/>
              </a:ext>
            </a:extLst>
          </p:cNvPr>
          <p:cNvCxnSpPr/>
          <p:nvPr userDrawn="1"/>
        </p:nvCxnSpPr>
        <p:spPr>
          <a:xfrm>
            <a:off x="691200" y="720000"/>
            <a:ext cx="432123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F39C9A67-147F-FFBF-1C57-BA08AD158C62}"/>
              </a:ext>
            </a:extLst>
          </p:cNvPr>
          <p:cNvCxnSpPr/>
          <p:nvPr userDrawn="1"/>
        </p:nvCxnSpPr>
        <p:spPr>
          <a:xfrm>
            <a:off x="698400" y="1628775"/>
            <a:ext cx="108013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B7401783-A5A3-1CE1-DAA8-CCCF60A73CCA}"/>
              </a:ext>
            </a:extLst>
          </p:cNvPr>
          <p:cNvCxnSpPr/>
          <p:nvPr userDrawn="1"/>
        </p:nvCxnSpPr>
        <p:spPr>
          <a:xfrm>
            <a:off x="698400" y="2760102"/>
            <a:ext cx="108013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83C3E048-F589-D547-5B78-814D5B110650}"/>
              </a:ext>
            </a:extLst>
          </p:cNvPr>
          <p:cNvCxnSpPr/>
          <p:nvPr userDrawn="1"/>
        </p:nvCxnSpPr>
        <p:spPr>
          <a:xfrm>
            <a:off x="691200" y="6154083"/>
            <a:ext cx="108013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141DD6C1-1377-9262-2AF3-89786789D746}"/>
              </a:ext>
            </a:extLst>
          </p:cNvPr>
          <p:cNvCxnSpPr/>
          <p:nvPr userDrawn="1"/>
        </p:nvCxnSpPr>
        <p:spPr>
          <a:xfrm>
            <a:off x="691200" y="5022756"/>
            <a:ext cx="108013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5426ECA6-5AC5-871B-5600-60CBD8116DED}"/>
              </a:ext>
            </a:extLst>
          </p:cNvPr>
          <p:cNvCxnSpPr/>
          <p:nvPr userDrawn="1"/>
        </p:nvCxnSpPr>
        <p:spPr>
          <a:xfrm>
            <a:off x="698400" y="3891429"/>
            <a:ext cx="108013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4844429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1A4CFC-2C8B-C948-9AD9-94B1684C4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24" y="980728"/>
            <a:ext cx="10793226" cy="35999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BD40AB2-D660-B549-BC67-AB7EB165A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ADCBF-357F-4343-B3AE-09D1C3C30EB2}" type="slidenum">
              <a:t>‹#›</a:t>
            </a:fld>
            <a:endParaRPr lang="nl-NL"/>
          </a:p>
        </p:txBody>
      </p: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C0F52887-F95F-A14D-B2BB-2EFB48F08022}"/>
              </a:ext>
            </a:extLst>
          </p:cNvPr>
          <p:cNvCxnSpPr/>
          <p:nvPr userDrawn="1"/>
        </p:nvCxnSpPr>
        <p:spPr>
          <a:xfrm>
            <a:off x="691200" y="720000"/>
            <a:ext cx="43212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1832C07A-F180-0941-B282-AC2EAEB5740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0463" y="1628775"/>
            <a:ext cx="5251450" cy="4537074"/>
          </a:xfrm>
          <a:noFill/>
        </p:spPr>
        <p:txBody>
          <a:bodyPr lIns="360000" tIns="360000" rIns="360000" bIns="360000" numCol="1"/>
          <a:lstStyle>
            <a:lvl1pPr marL="0" marR="0" indent="0" algn="l" defTabSz="216000" rtl="0" eaLnBrk="1" fontAlgn="auto" latinLnBrk="0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50C12A9-687A-8C43-A426-FE816459595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00088" y="1628775"/>
            <a:ext cx="5251450" cy="4537075"/>
          </a:xfrm>
        </p:spPr>
        <p:txBody>
          <a:bodyPr numCol="1"/>
          <a:lstStyle>
            <a:lvl1pPr marL="1350" indent="0" algn="l" rtl="0" eaLnBrk="1" latinLnBrk="0" hangingPunct="1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None/>
              <a:defRPr lang="nl-NL" sz="1500" b="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4000" indent="-284400" algn="l" rtl="0" eaLnBrk="1" latinLnBrk="0" hangingPunct="1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 lang="nl-NL" sz="1500" b="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84400" algn="l" rtl="0" eaLnBrk="1" latinLnBrk="0" hangingPunct="1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 lang="nl-NL" sz="1500" b="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84400" algn="l" rtl="0" eaLnBrk="1" latinLnBrk="0" hangingPunct="1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 lang="nl-NL" sz="1500" b="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114550" indent="-284400" algn="l" rtl="0" eaLnBrk="1" latinLnBrk="0" hangingPunct="1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 lang="nl-NL" sz="1500" b="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3917180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08F676E4-588A-D746-A212-B7720C1C0987}"/>
              </a:ext>
            </a:extLst>
          </p:cNvPr>
          <p:cNvSpPr/>
          <p:nvPr userDrawn="1"/>
        </p:nvSpPr>
        <p:spPr>
          <a:xfrm>
            <a:off x="691200" y="692150"/>
            <a:ext cx="6412863" cy="54737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F93D969-629E-7349-8B91-5ED90E846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5325" y="6580800"/>
            <a:ext cx="360000" cy="215984"/>
          </a:xfrm>
        </p:spPr>
        <p:txBody>
          <a:bodyPr/>
          <a:lstStyle/>
          <a:p>
            <a:fld id="{F17ADCBF-357F-4343-B3AE-09D1C3C30EB2}" type="slidenum">
              <a:t>‹#›</a:t>
            </a:fld>
            <a:endParaRPr lang="nl-NL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3B6F2138-89D2-A641-AEC4-68E1C3530C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1199" y="2278800"/>
            <a:ext cx="5691600" cy="3048530"/>
          </a:xfrm>
        </p:spPr>
        <p:txBody>
          <a:bodyPr anchor="t" anchorCtr="0">
            <a:noAutofit/>
          </a:bodyPr>
          <a:lstStyle>
            <a:lvl1pPr algn="l">
              <a:lnSpc>
                <a:spcPts val="3400"/>
              </a:lnSpc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endParaRPr lang="nl-NL"/>
          </a:p>
        </p:txBody>
      </p:sp>
      <p:sp>
        <p:nvSpPr>
          <p:cNvPr id="10" name="Ondertitel 2">
            <a:extLst>
              <a:ext uri="{FF2B5EF4-FFF2-40B4-BE49-F238E27FC236}">
                <a16:creationId xmlns:a16="http://schemas.microsoft.com/office/drawing/2014/main" id="{D5EDF984-67DC-7F4E-A818-2C3EF9D52F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1200" y="5589240"/>
            <a:ext cx="5691599" cy="360040"/>
          </a:xfrm>
        </p:spPr>
        <p:txBody>
          <a:bodyPr numCol="1">
            <a:noAutofit/>
          </a:bodyPr>
          <a:lstStyle>
            <a:lvl1pPr marL="0" indent="0" algn="l"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nl-NL"/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160F29D6-8E80-3843-A566-A152CA5CF4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8210" y="1117598"/>
            <a:ext cx="3031665" cy="841102"/>
          </a:xfrm>
          <a:prstGeom prst="rect">
            <a:avLst/>
          </a:prstGeom>
        </p:spPr>
      </p:pic>
      <p:sp>
        <p:nvSpPr>
          <p:cNvPr id="54" name="Tijdelijke aanduiding voor afbeelding 53">
            <a:extLst>
              <a:ext uri="{FF2B5EF4-FFF2-40B4-BE49-F238E27FC236}">
                <a16:creationId xmlns:a16="http://schemas.microsoft.com/office/drawing/2014/main" id="{F3804FC8-EE73-9F47-B452-2BE012614F4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0"/>
            <a:ext cx="6096000" cy="6858000"/>
          </a:xfrm>
          <a:custGeom>
            <a:avLst/>
            <a:gdLst>
              <a:gd name="connsiteX0" fmla="*/ 1 w 6096000"/>
              <a:gd name="connsiteY0" fmla="*/ 692150 h 6858000"/>
              <a:gd name="connsiteX1" fmla="*/ 1 w 6096000"/>
              <a:gd name="connsiteY1" fmla="*/ 6165850 h 6858000"/>
              <a:gd name="connsiteX2" fmla="*/ 1008063 w 6096000"/>
              <a:gd name="connsiteY2" fmla="*/ 6165850 h 6858000"/>
              <a:gd name="connsiteX3" fmla="*/ 1008063 w 6096000"/>
              <a:gd name="connsiteY3" fmla="*/ 692150 h 6858000"/>
              <a:gd name="connsiteX4" fmla="*/ 0 w 6096000"/>
              <a:gd name="connsiteY4" fmla="*/ 0 h 6858000"/>
              <a:gd name="connsiteX5" fmla="*/ 6096000 w 6096000"/>
              <a:gd name="connsiteY5" fmla="*/ 0 h 6858000"/>
              <a:gd name="connsiteX6" fmla="*/ 6096000 w 6096000"/>
              <a:gd name="connsiteY6" fmla="*/ 6858000 h 6858000"/>
              <a:gd name="connsiteX7" fmla="*/ 0 w 6096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6858000">
                <a:moveTo>
                  <a:pt x="1" y="692150"/>
                </a:moveTo>
                <a:lnTo>
                  <a:pt x="1" y="6165850"/>
                </a:lnTo>
                <a:lnTo>
                  <a:pt x="1008063" y="6165850"/>
                </a:lnTo>
                <a:lnTo>
                  <a:pt x="1008063" y="692150"/>
                </a:lnTo>
                <a:close/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1620000" tIns="612000" rIns="360000" bIns="360000" numCol="1" spcCol="0" anchor="t" anchorCtr="0">
            <a:noAutofit/>
          </a:bodyPr>
          <a:lstStyle>
            <a:lvl1pPr marL="1350" indent="0" algn="l">
              <a:buNone/>
              <a:defRPr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nl-NL"/>
              <a:t>Afbeelding</a:t>
            </a:r>
          </a:p>
        </p:txBody>
      </p:sp>
    </p:spTree>
    <p:extLst>
      <p:ext uri="{BB962C8B-B14F-4D97-AF65-F5344CB8AC3E}">
        <p14:creationId xmlns:p14="http://schemas.microsoft.com/office/powerpoint/2010/main" val="286949563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1A4CFC-2C8B-C948-9AD9-94B1684C4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400" y="980728"/>
            <a:ext cx="10801350" cy="359990"/>
          </a:xfr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BD40AB2-D660-B549-BC67-AB7EB165A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ADCBF-357F-4343-B3AE-09D1C3C30EB2}" type="slidenum">
              <a:t>‹#›</a:t>
            </a:fld>
            <a:endParaRPr lang="nl-NL"/>
          </a:p>
        </p:txBody>
      </p: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C0F52887-F95F-A14D-B2BB-2EFB48F08022}"/>
              </a:ext>
            </a:extLst>
          </p:cNvPr>
          <p:cNvCxnSpPr>
            <a:cxnSpLocks/>
          </p:cNvCxnSpPr>
          <p:nvPr userDrawn="1"/>
        </p:nvCxnSpPr>
        <p:spPr>
          <a:xfrm>
            <a:off x="691200" y="720000"/>
            <a:ext cx="43212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67226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1A4CFC-2C8B-C948-9AD9-94B1684C4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400" y="980728"/>
            <a:ext cx="10801350" cy="359990"/>
          </a:xfr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BD40AB2-D660-B549-BC67-AB7EB165A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ADCBF-357F-4343-B3AE-09D1C3C30EB2}" type="slidenum">
              <a:t>‹#›</a:t>
            </a:fld>
            <a:endParaRPr lang="nl-NL"/>
          </a:p>
        </p:txBody>
      </p: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C0F52887-F95F-A14D-B2BB-2EFB48F08022}"/>
              </a:ext>
            </a:extLst>
          </p:cNvPr>
          <p:cNvCxnSpPr/>
          <p:nvPr userDrawn="1"/>
        </p:nvCxnSpPr>
        <p:spPr>
          <a:xfrm>
            <a:off x="691200" y="720000"/>
            <a:ext cx="43212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51DEE10E-42FA-5242-8092-CE13AFE46D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8500" y="1628775"/>
            <a:ext cx="10798175" cy="4537075"/>
          </a:xfrm>
        </p:spPr>
        <p:txBody>
          <a:bodyPr numCol="1"/>
          <a:lstStyle>
            <a:lvl1pPr marL="1350" indent="0" algn="l" rtl="0" eaLnBrk="1" latinLnBrk="0" hangingPunct="1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None/>
              <a:defRPr lang="nl-NL" sz="1500" b="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4000" indent="-284400" algn="l" rtl="0" eaLnBrk="1" latinLnBrk="0" hangingPunct="1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 lang="nl-NL" sz="1500" b="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84400" algn="l" rtl="0" eaLnBrk="1" latinLnBrk="0" hangingPunct="1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 lang="nl-NL" sz="1500" b="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84400" algn="l" rtl="0" eaLnBrk="1" latinLnBrk="0" hangingPunct="1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 lang="nl-NL" sz="1500" b="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114550" indent="-284400" algn="l" rtl="0" eaLnBrk="1" latinLnBrk="0" hangingPunct="1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 lang="nl-NL" sz="1500" b="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 lang="nl-NL" sz="1500" b="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 lang="nl-NL" sz="1500" b="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 lang="nl-NL" sz="1500" b="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943350" indent="-285750" algn="l" rtl="0" eaLnBrk="1" latinLnBrk="0" hangingPunct="1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 lang="nl-NL" sz="1500" b="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75198724"/>
      </p:ext>
    </p:extLst>
  </p:cSld>
  <p:clrMapOvr>
    <a:masterClrMapping/>
  </p:clrMapOvr>
  <p:transition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FDEDC692-EDD9-B54B-91F3-BF8080E5D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400" y="980728"/>
            <a:ext cx="10801350" cy="35999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7FC5C14-89D3-0A48-B785-1B01506A99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6" y="1628775"/>
            <a:ext cx="10805348" cy="4535475"/>
          </a:xfrm>
          <a:prstGeom prst="rect">
            <a:avLst/>
          </a:prstGeom>
        </p:spPr>
        <p:txBody>
          <a:bodyPr vert="horz" lIns="0" tIns="0" rIns="0" bIns="0" numCol="2" spcCol="324000" rtlCol="0">
            <a:noAutofit/>
          </a:bodyPr>
          <a:lstStyle/>
          <a:p>
            <a:pPr lvl="0"/>
            <a:r>
              <a:rPr lang="nl-NL"/>
              <a:t>Eerste niveau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5E8F2286-1E3B-1B4B-86CC-93C38DE415CF}"/>
              </a:ext>
            </a:extLst>
          </p:cNvPr>
          <p:cNvSpPr/>
          <p:nvPr userDrawn="1"/>
        </p:nvSpPr>
        <p:spPr>
          <a:xfrm>
            <a:off x="695325" y="6498000"/>
            <a:ext cx="360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642FED5-4B4C-474C-ABBE-09A0AEA4D3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5325" y="6562800"/>
            <a:ext cx="360000" cy="215984"/>
          </a:xfrm>
          <a:prstGeom prst="rect">
            <a:avLst/>
          </a:prstGeom>
          <a:noFill/>
        </p:spPr>
        <p:txBody>
          <a:bodyPr vert="horz" lIns="0" tIns="0" rIns="0" bIns="0" rtlCol="0" anchor="ctr" anchorCtr="0"/>
          <a:lstStyle>
            <a:defPPr>
              <a:defRPr lang="nl-NL"/>
            </a:defPPr>
            <a:lvl1pPr marL="0" algn="ctr" defTabSz="914400" rtl="0" eaLnBrk="1" latinLnBrk="0" hangingPunct="1">
              <a:defRPr sz="1200" b="0" i="0" kern="1200">
                <a:solidFill>
                  <a:schemeClr val="bg1"/>
                </a:solidFill>
                <a:latin typeface="Univers Condensed" panose="020B050602020205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7ADCBF-357F-4343-B3AE-09D1C3C30EB2}" type="slidenum">
              <a:rPr lang="nl-NL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3832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5" r:id="rId2"/>
    <p:sldLayoutId id="2147483842" r:id="rId3"/>
    <p:sldLayoutId id="2147483820" r:id="rId4"/>
    <p:sldLayoutId id="2147483844" r:id="rId5"/>
    <p:sldLayoutId id="2147483839" r:id="rId6"/>
    <p:sldLayoutId id="2147483660" r:id="rId7"/>
    <p:sldLayoutId id="2147483847" r:id="rId8"/>
  </p:sldLayoutIdLst>
  <p:transition/>
  <p:hf hdr="0" ftr="0" dt="0"/>
  <p:txStyles>
    <p:titleStyle>
      <a:lvl1pPr algn="l" defTabSz="914400" rtl="0" eaLnBrk="1" latinLnBrk="0" hangingPunct="1">
        <a:lnSpc>
          <a:spcPts val="3400"/>
        </a:lnSpc>
        <a:spcBef>
          <a:spcPct val="0"/>
        </a:spcBef>
        <a:buNone/>
        <a:defRPr sz="2800" b="0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4400" algn="l" defTabSz="216000" rtl="0" eaLnBrk="1" latinLnBrk="0" hangingPunct="1">
        <a:lnSpc>
          <a:spcPts val="2200"/>
        </a:lnSpc>
        <a:spcBef>
          <a:spcPct val="0"/>
        </a:spcBef>
        <a:buClr>
          <a:schemeClr val="tx1"/>
        </a:buClr>
        <a:buFont typeface="Arial" panose="020B0604020202020204" pitchFamily="34" charset="0"/>
        <a:buChar char="•"/>
        <a:defRPr sz="1500" b="0" i="0" kern="1200">
          <a:solidFill>
            <a:schemeClr val="tx2"/>
          </a:solidFill>
          <a:latin typeface="+mn-lt"/>
          <a:ea typeface="+mn-ea"/>
          <a:cs typeface="+mn-cs"/>
        </a:defRPr>
      </a:lvl1pPr>
      <a:lvl2pPr marL="684000" indent="-284400" algn="l" defTabSz="914400" rtl="0" eaLnBrk="1" latinLnBrk="0" hangingPunct="1">
        <a:lnSpc>
          <a:spcPts val="2200"/>
        </a:lnSpc>
        <a:spcBef>
          <a:spcPct val="0"/>
        </a:spcBef>
        <a:buClr>
          <a:schemeClr val="tx1"/>
        </a:buClr>
        <a:buFont typeface="Arial" panose="020B0604020202020204" pitchFamily="34" charset="0"/>
        <a:buChar char="•"/>
        <a:defRPr sz="1500" b="0" i="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84400" algn="l" defTabSz="914400" rtl="0" eaLnBrk="1" latinLnBrk="0" hangingPunct="1">
        <a:lnSpc>
          <a:spcPts val="2200"/>
        </a:lnSpc>
        <a:spcBef>
          <a:spcPct val="0"/>
        </a:spcBef>
        <a:buClr>
          <a:schemeClr val="tx1"/>
        </a:buClr>
        <a:buFont typeface="Arial" panose="020B0604020202020204" pitchFamily="34" charset="0"/>
        <a:buChar char="•"/>
        <a:defRPr sz="1500" b="0" i="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84400" algn="l" defTabSz="914400" rtl="0" eaLnBrk="1" latinLnBrk="0" hangingPunct="1">
        <a:lnSpc>
          <a:spcPts val="2200"/>
        </a:lnSpc>
        <a:spcBef>
          <a:spcPct val="0"/>
        </a:spcBef>
        <a:buClr>
          <a:schemeClr val="tx1"/>
        </a:buClr>
        <a:buFont typeface="Arial" panose="020B0604020202020204" pitchFamily="34" charset="0"/>
        <a:buChar char="•"/>
        <a:defRPr sz="1500" b="0" i="0" kern="1200">
          <a:solidFill>
            <a:schemeClr val="tx2"/>
          </a:solidFill>
          <a:latin typeface="+mn-lt"/>
          <a:ea typeface="+mn-ea"/>
          <a:cs typeface="+mn-cs"/>
        </a:defRPr>
      </a:lvl4pPr>
      <a:lvl5pPr marL="2114550" indent="-284400" algn="l" defTabSz="914400" rtl="0" eaLnBrk="1" latinLnBrk="0" hangingPunct="1">
        <a:lnSpc>
          <a:spcPts val="2200"/>
        </a:lnSpc>
        <a:spcBef>
          <a:spcPct val="0"/>
        </a:spcBef>
        <a:buClr>
          <a:schemeClr val="tx1"/>
        </a:buClr>
        <a:buFont typeface="Arial" panose="020B0604020202020204" pitchFamily="34" charset="0"/>
        <a:buChar char="•"/>
        <a:defRPr sz="1500" b="0" i="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ts val="2200"/>
        </a:lnSpc>
        <a:spcBef>
          <a:spcPct val="0"/>
        </a:spcBef>
        <a:buFont typeface="Arial" panose="020B0604020202020204" pitchFamily="34" charset="0"/>
        <a:buChar char="•"/>
        <a:defRPr sz="1500" b="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ts val="2200"/>
        </a:lnSpc>
        <a:spcBef>
          <a:spcPct val="0"/>
        </a:spcBef>
        <a:buFont typeface="Arial" panose="020B0604020202020204" pitchFamily="34" charset="0"/>
        <a:buChar char="•"/>
        <a:defRPr sz="1500" b="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ts val="2200"/>
        </a:lnSpc>
        <a:spcBef>
          <a:spcPct val="0"/>
        </a:spcBef>
        <a:buFont typeface="Arial" panose="020B0604020202020204" pitchFamily="34" charset="0"/>
        <a:buChar char="•"/>
        <a:defRPr sz="1500" b="0" kern="1200">
          <a:solidFill>
            <a:schemeClr val="tx2"/>
          </a:solidFill>
          <a:latin typeface="+mn-lt"/>
          <a:ea typeface="+mn-ea"/>
          <a:cs typeface="+mn-cs"/>
        </a:defRPr>
      </a:lvl8pPr>
      <a:lvl9pPr marL="3943350" indent="-285750" algn="l" defTabSz="914400" rtl="0" eaLnBrk="1" latinLnBrk="0" hangingPunct="1">
        <a:lnSpc>
          <a:spcPts val="2200"/>
        </a:lnSpc>
        <a:spcBef>
          <a:spcPct val="0"/>
        </a:spcBef>
        <a:buFont typeface="Arial" panose="020B0604020202020204" pitchFamily="34" charset="0"/>
        <a:buChar char="•"/>
        <a:defRPr sz="1500" b="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438" userDrawn="1">
          <p15:clr>
            <a:srgbClr val="F26B43"/>
          </p15:clr>
        </p15:guide>
        <p15:guide id="3" orient="horz" pos="436" userDrawn="1">
          <p15:clr>
            <a:srgbClr val="F26B43"/>
          </p15:clr>
        </p15:guide>
        <p15:guide id="4" orient="horz" pos="3884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7242" userDrawn="1">
          <p15:clr>
            <a:srgbClr val="F26B43"/>
          </p15:clr>
        </p15:guide>
        <p15:guide id="7" pos="3749" userDrawn="1">
          <p15:clr>
            <a:srgbClr val="F26B43"/>
          </p15:clr>
        </p15:guide>
        <p15:guide id="8" pos="3931" userDrawn="1">
          <p15:clr>
            <a:srgbClr val="F26B43"/>
          </p15:clr>
        </p15:guide>
        <p15:guide id="9" pos="2570" userDrawn="1">
          <p15:clr>
            <a:srgbClr val="F26B43"/>
          </p15:clr>
        </p15:guide>
        <p15:guide id="10" pos="5201" userDrawn="1">
          <p15:clr>
            <a:srgbClr val="F26B43"/>
          </p15:clr>
        </p15:guide>
        <p15:guide id="11" pos="3205" userDrawn="1">
          <p15:clr>
            <a:srgbClr val="F26B43"/>
          </p15:clr>
        </p15:guide>
        <p15:guide id="12" pos="4475" userDrawn="1">
          <p15:clr>
            <a:srgbClr val="F26B43"/>
          </p15:clr>
        </p15:guide>
        <p15:guide id="13" orient="horz" pos="102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FDEDC692-EDD9-B54B-91F3-BF8080E5D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400" y="980728"/>
            <a:ext cx="10801350" cy="35999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7FC5C14-89D3-0A48-B785-1B01506A99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6" y="1628775"/>
            <a:ext cx="10805348" cy="4535475"/>
          </a:xfrm>
          <a:prstGeom prst="rect">
            <a:avLst/>
          </a:prstGeom>
        </p:spPr>
        <p:txBody>
          <a:bodyPr vert="horz" lIns="0" tIns="0" rIns="0" bIns="0" numCol="2" spcCol="324000" rtlCol="0">
            <a:noAutofit/>
          </a:bodyPr>
          <a:lstStyle/>
          <a:p>
            <a:pPr lvl="0"/>
            <a:r>
              <a:rPr lang="nl-NL"/>
              <a:t>Eerste niveau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5E8F2286-1E3B-1B4B-86CC-93C38DE415CF}"/>
              </a:ext>
            </a:extLst>
          </p:cNvPr>
          <p:cNvSpPr/>
          <p:nvPr userDrawn="1"/>
        </p:nvSpPr>
        <p:spPr>
          <a:xfrm>
            <a:off x="695325" y="6498000"/>
            <a:ext cx="360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642FED5-4B4C-474C-ABBE-09A0AEA4D3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5325" y="6562800"/>
            <a:ext cx="360000" cy="215984"/>
          </a:xfrm>
          <a:prstGeom prst="rect">
            <a:avLst/>
          </a:prstGeom>
          <a:noFill/>
        </p:spPr>
        <p:txBody>
          <a:bodyPr vert="horz" lIns="0" tIns="0" rIns="0" bIns="0" rtlCol="0" anchor="ctr" anchorCtr="0"/>
          <a:lstStyle>
            <a:lvl1pPr algn="ctr">
              <a:defRPr sz="1200" b="0" i="0">
                <a:solidFill>
                  <a:schemeClr val="bg1"/>
                </a:solidFill>
                <a:latin typeface="Univers Condensed" panose="020B0506020202050204" pitchFamily="34" charset="0"/>
              </a:defRPr>
            </a:lvl1pPr>
          </a:lstStyle>
          <a:p>
            <a:fld id="{F17ADCBF-357F-4343-B3AE-09D1C3C30EB2}" type="slidenum">
              <a:rPr lang="nl-NL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3832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</p:sldLayoutIdLst>
  <p:transition/>
  <p:hf hdr="0" ftr="0" dt="0"/>
  <p:txStyles>
    <p:titleStyle>
      <a:lvl1pPr algn="l" defTabSz="914400" rtl="0" eaLnBrk="1" latinLnBrk="0" hangingPunct="1">
        <a:lnSpc>
          <a:spcPts val="3400"/>
        </a:lnSpc>
        <a:spcBef>
          <a:spcPct val="0"/>
        </a:spcBef>
        <a:buNone/>
        <a:defRPr sz="2800" b="0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4400" algn="l" defTabSz="216000" rtl="0" eaLnBrk="1" latinLnBrk="0" hangingPunct="1">
        <a:lnSpc>
          <a:spcPts val="2200"/>
        </a:lnSpc>
        <a:spcBef>
          <a:spcPct val="0"/>
        </a:spcBef>
        <a:buClr>
          <a:schemeClr val="tx1"/>
        </a:buClr>
        <a:buFont typeface="Arial" panose="020B0604020202020204" pitchFamily="34" charset="0"/>
        <a:buChar char="•"/>
        <a:defRPr sz="1500" b="0" i="0" kern="1200">
          <a:solidFill>
            <a:schemeClr val="tx2"/>
          </a:solidFill>
          <a:latin typeface="+mn-lt"/>
          <a:ea typeface="+mn-ea"/>
          <a:cs typeface="+mn-cs"/>
        </a:defRPr>
      </a:lvl1pPr>
      <a:lvl2pPr marL="684000" indent="-284400" algn="l" defTabSz="914400" rtl="0" eaLnBrk="1" latinLnBrk="0" hangingPunct="1">
        <a:lnSpc>
          <a:spcPts val="2200"/>
        </a:lnSpc>
        <a:spcBef>
          <a:spcPct val="0"/>
        </a:spcBef>
        <a:buClr>
          <a:schemeClr val="tx1"/>
        </a:buClr>
        <a:buFont typeface="Arial" panose="020B0604020202020204" pitchFamily="34" charset="0"/>
        <a:buChar char="•"/>
        <a:defRPr sz="1500" b="0" i="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84400" algn="l" defTabSz="914400" rtl="0" eaLnBrk="1" latinLnBrk="0" hangingPunct="1">
        <a:lnSpc>
          <a:spcPts val="2200"/>
        </a:lnSpc>
        <a:spcBef>
          <a:spcPct val="0"/>
        </a:spcBef>
        <a:buClr>
          <a:schemeClr val="tx1"/>
        </a:buClr>
        <a:buFont typeface="Arial" panose="020B0604020202020204" pitchFamily="34" charset="0"/>
        <a:buChar char="•"/>
        <a:defRPr sz="1500" b="0" i="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84400" algn="l" defTabSz="914400" rtl="0" eaLnBrk="1" latinLnBrk="0" hangingPunct="1">
        <a:lnSpc>
          <a:spcPts val="2200"/>
        </a:lnSpc>
        <a:spcBef>
          <a:spcPct val="0"/>
        </a:spcBef>
        <a:buClr>
          <a:schemeClr val="tx1"/>
        </a:buClr>
        <a:buFont typeface="Arial" panose="020B0604020202020204" pitchFamily="34" charset="0"/>
        <a:buChar char="•"/>
        <a:defRPr sz="1500" b="0" i="0" kern="1200">
          <a:solidFill>
            <a:schemeClr val="tx2"/>
          </a:solidFill>
          <a:latin typeface="+mn-lt"/>
          <a:ea typeface="+mn-ea"/>
          <a:cs typeface="+mn-cs"/>
        </a:defRPr>
      </a:lvl4pPr>
      <a:lvl5pPr marL="2114550" indent="-284400" algn="l" defTabSz="914400" rtl="0" eaLnBrk="1" latinLnBrk="0" hangingPunct="1">
        <a:lnSpc>
          <a:spcPts val="2200"/>
        </a:lnSpc>
        <a:spcBef>
          <a:spcPct val="0"/>
        </a:spcBef>
        <a:buClr>
          <a:schemeClr val="tx1"/>
        </a:buClr>
        <a:buFont typeface="Arial" panose="020B0604020202020204" pitchFamily="34" charset="0"/>
        <a:buChar char="•"/>
        <a:defRPr sz="1500" b="0" i="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ts val="2200"/>
        </a:lnSpc>
        <a:spcBef>
          <a:spcPct val="0"/>
        </a:spcBef>
        <a:buFont typeface="Arial" panose="020B0604020202020204" pitchFamily="34" charset="0"/>
        <a:buChar char="•"/>
        <a:defRPr sz="1500" b="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ts val="2200"/>
        </a:lnSpc>
        <a:spcBef>
          <a:spcPct val="0"/>
        </a:spcBef>
        <a:buFont typeface="Arial" panose="020B0604020202020204" pitchFamily="34" charset="0"/>
        <a:buChar char="•"/>
        <a:defRPr sz="1500" b="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ts val="2200"/>
        </a:lnSpc>
        <a:spcBef>
          <a:spcPct val="0"/>
        </a:spcBef>
        <a:buFont typeface="Arial" panose="020B0604020202020204" pitchFamily="34" charset="0"/>
        <a:buChar char="•"/>
        <a:defRPr sz="1500" b="0" kern="1200">
          <a:solidFill>
            <a:schemeClr val="tx2"/>
          </a:solidFill>
          <a:latin typeface="+mn-lt"/>
          <a:ea typeface="+mn-ea"/>
          <a:cs typeface="+mn-cs"/>
        </a:defRPr>
      </a:lvl8pPr>
      <a:lvl9pPr marL="3943350" indent="-285750" algn="l" defTabSz="914400" rtl="0" eaLnBrk="1" latinLnBrk="0" hangingPunct="1">
        <a:lnSpc>
          <a:spcPts val="2200"/>
        </a:lnSpc>
        <a:spcBef>
          <a:spcPct val="0"/>
        </a:spcBef>
        <a:buFont typeface="Arial" panose="020B0604020202020204" pitchFamily="34" charset="0"/>
        <a:buChar char="•"/>
        <a:defRPr sz="1500" b="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438" userDrawn="1">
          <p15:clr>
            <a:srgbClr val="F26B43"/>
          </p15:clr>
        </p15:guide>
        <p15:guide id="3" orient="horz" pos="436" userDrawn="1">
          <p15:clr>
            <a:srgbClr val="F26B43"/>
          </p15:clr>
        </p15:guide>
        <p15:guide id="4" orient="horz" pos="3884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7242" userDrawn="1">
          <p15:clr>
            <a:srgbClr val="F26B43"/>
          </p15:clr>
        </p15:guide>
        <p15:guide id="7" pos="3749" userDrawn="1">
          <p15:clr>
            <a:srgbClr val="F26B43"/>
          </p15:clr>
        </p15:guide>
        <p15:guide id="8" pos="3931" userDrawn="1">
          <p15:clr>
            <a:srgbClr val="F26B43"/>
          </p15:clr>
        </p15:guide>
        <p15:guide id="9" pos="2570" userDrawn="1">
          <p15:clr>
            <a:srgbClr val="F26B43"/>
          </p15:clr>
        </p15:guide>
        <p15:guide id="10" pos="5201" userDrawn="1">
          <p15:clr>
            <a:srgbClr val="F26B43"/>
          </p15:clr>
        </p15:guide>
        <p15:guide id="11" pos="3205" userDrawn="1">
          <p15:clr>
            <a:srgbClr val="F26B43"/>
          </p15:clr>
        </p15:guide>
        <p15:guide id="12" pos="4475" userDrawn="1">
          <p15:clr>
            <a:srgbClr val="F26B43"/>
          </p15:clr>
        </p15:guide>
        <p15:guide id="13" orient="horz" pos="102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jpe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sv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7.svg"/><Relationship Id="rId11" Type="http://schemas.openxmlformats.org/officeDocument/2006/relationships/image" Target="../media/image21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svg"/><Relationship Id="rId9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7.sv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4.xml"/><Relationship Id="rId6" Type="http://schemas.openxmlformats.org/officeDocument/2006/relationships/image" Target="../media/image26.png"/><Relationship Id="rId11" Type="http://schemas.openxmlformats.org/officeDocument/2006/relationships/image" Target="../media/image32.png"/><Relationship Id="rId5" Type="http://schemas.openxmlformats.org/officeDocument/2006/relationships/image" Target="../media/image25.svg"/><Relationship Id="rId10" Type="http://schemas.openxmlformats.org/officeDocument/2006/relationships/image" Target="../media/image21.png"/><Relationship Id="rId4" Type="http://schemas.openxmlformats.org/officeDocument/2006/relationships/image" Target="../media/image24.png"/><Relationship Id="rId9" Type="http://schemas.openxmlformats.org/officeDocument/2006/relationships/image" Target="../media/image2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5.xml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39.svg"/><Relationship Id="rId4" Type="http://schemas.openxmlformats.org/officeDocument/2006/relationships/image" Target="../media/image35.jpeg"/><Relationship Id="rId9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ijdelijke aanduiding voor afbeelding 6">
            <a:extLst>
              <a:ext uri="{FF2B5EF4-FFF2-40B4-BE49-F238E27FC236}">
                <a16:creationId xmlns:a16="http://schemas.microsoft.com/office/drawing/2014/main" id="{DBC9F5D8-4837-BB12-8DAB-D4270F86A41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 l="4148" r="20852"/>
          <a:stretch>
            <a:fillRect/>
          </a:stretch>
        </p:blipFill>
        <p:spPr>
          <a:xfrm>
            <a:off x="6096000" y="0"/>
            <a:ext cx="6096000" cy="6858000"/>
          </a:xfrm>
        </p:spPr>
      </p:pic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2E773A04-F963-1D84-6C1B-8ADF1A497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ADCBF-357F-4343-B3AE-09D1C3C30EB2}" type="slidenum">
              <a:rPr lang="nl-NL" smtClean="0"/>
              <a:t>1</a:t>
            </a:fld>
            <a:endParaRPr lang="nl-NL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BD9BD046-637D-A1DE-9680-AB6A98C1B8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err="1"/>
              <a:t>Airbyte</a:t>
            </a:r>
            <a:endParaRPr lang="en-US" err="1"/>
          </a:p>
        </p:txBody>
      </p:sp>
      <p:sp>
        <p:nvSpPr>
          <p:cNvPr id="4" name="Ondertitel 3">
            <a:extLst>
              <a:ext uri="{FF2B5EF4-FFF2-40B4-BE49-F238E27FC236}">
                <a16:creationId xmlns:a16="http://schemas.microsoft.com/office/drawing/2014/main" id="{08AB4F78-A358-670F-332E-DC79ABC6FD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/>
              <a:t>Data &amp; Automation Line Up 2024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DC55AB5C-8B71-4977-C96E-E3AA80DD8B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52000" y="4878000"/>
            <a:ext cx="1584757" cy="1584757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F5F8E855-773B-0651-BD57-6D109C78DE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188000" y="396000"/>
            <a:ext cx="1584757" cy="1584757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7F48E1E6-6B7F-58DA-0947-1020184D74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188000" y="4878000"/>
            <a:ext cx="1584757" cy="158475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78338193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A7068D-9147-C151-F957-D96BEF2F6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err="1"/>
              <a:t>About Rockfeather</a:t>
            </a:r>
            <a:endParaRPr lang="nl-NL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175A0159-358B-00A4-89EC-AAB119BC7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ADCBF-357F-4343-B3AE-09D1C3C30EB2}" type="slidenum">
              <a:rPr lang="nl-NL" smtClean="0"/>
              <a:t>2</a:t>
            </a:fld>
            <a:endParaRPr lang="nl-NL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329F105D-90C3-914D-8AF1-4C8F59B0972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NL"/>
              <a:t>At Rockfeather, we're not just consultants; we're dream builders. We turn your Data &amp; Automation vision into reality, using the power of technology to bring your ideas to new heights. Working hand-in-hand with you, we empower you to achieve your goals. Ready to see your solid ideas take flight? Partner with Rockfeather today, and let's start a journey of innovation and success. Together, there's no limit to what we can achieve.</a:t>
            </a:r>
          </a:p>
        </p:txBody>
      </p:sp>
      <p:pic>
        <p:nvPicPr>
          <p:cNvPr id="9" name="Afbeelding 8" descr="Afbeelding met Graphics, symbool, logo, ontwerp&#10;&#10;Automatisch gegenereerde beschrijving">
            <a:extLst>
              <a:ext uri="{FF2B5EF4-FFF2-40B4-BE49-F238E27FC236}">
                <a16:creationId xmlns:a16="http://schemas.microsoft.com/office/drawing/2014/main" id="{971605CD-09CB-AA2F-A75D-3EE9150EAE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2848" y="1427059"/>
            <a:ext cx="2226211" cy="1512682"/>
          </a:xfrm>
          <a:prstGeom prst="rect">
            <a:avLst/>
          </a:prstGeom>
        </p:spPr>
      </p:pic>
      <p:pic>
        <p:nvPicPr>
          <p:cNvPr id="11" name="Afbeelding 10" descr="Afbeelding met cirkel, Graphics, schermopname, ontwerp&#10;&#10;Automatisch gegenereerde beschrijving">
            <a:extLst>
              <a:ext uri="{FF2B5EF4-FFF2-40B4-BE49-F238E27FC236}">
                <a16:creationId xmlns:a16="http://schemas.microsoft.com/office/drawing/2014/main" id="{722F78D0-698D-73EB-9F5B-21586CA250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2848" y="3141578"/>
            <a:ext cx="2226211" cy="1512682"/>
          </a:xfrm>
          <a:prstGeom prst="rect">
            <a:avLst/>
          </a:prstGeom>
        </p:spPr>
      </p:pic>
      <p:pic>
        <p:nvPicPr>
          <p:cNvPr id="13" name="Afbeelding 12" descr="Afbeelding met Graphics, schermopname, ontwerp&#10;&#10;Automatisch gegenereerde beschrijving">
            <a:extLst>
              <a:ext uri="{FF2B5EF4-FFF2-40B4-BE49-F238E27FC236}">
                <a16:creationId xmlns:a16="http://schemas.microsoft.com/office/drawing/2014/main" id="{33F87D90-C650-BFBC-A453-E813BD0A28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01953" y="1427059"/>
            <a:ext cx="2226211" cy="1512682"/>
          </a:xfrm>
          <a:prstGeom prst="rect">
            <a:avLst/>
          </a:prstGeom>
        </p:spPr>
      </p:pic>
      <p:pic>
        <p:nvPicPr>
          <p:cNvPr id="15" name="Afbeelding 14" descr="Afbeelding met schermopname, diagram, ontwerp&#10;&#10;Automatisch gegenereerde beschrijving">
            <a:extLst>
              <a:ext uri="{FF2B5EF4-FFF2-40B4-BE49-F238E27FC236}">
                <a16:creationId xmlns:a16="http://schemas.microsoft.com/office/drawing/2014/main" id="{46E6D6DD-3710-B0A1-B097-9457836D62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01952" y="3141578"/>
            <a:ext cx="2226211" cy="1512682"/>
          </a:xfrm>
          <a:prstGeom prst="rect">
            <a:avLst/>
          </a:prstGeom>
        </p:spPr>
      </p:pic>
      <p:pic>
        <p:nvPicPr>
          <p:cNvPr id="17" name="Afbeelding 16" descr="Afbeelding met Graphics, logo, ontwerp&#10;&#10;Automatisch gegenereerde beschrijving">
            <a:extLst>
              <a:ext uri="{FF2B5EF4-FFF2-40B4-BE49-F238E27FC236}">
                <a16:creationId xmlns:a16="http://schemas.microsoft.com/office/drawing/2014/main" id="{D9DCAACF-9049-2BEF-EDB4-0A7BBC2BA6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42847" y="4856097"/>
            <a:ext cx="2226211" cy="151268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5032547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itel 115">
            <a:extLst>
              <a:ext uri="{FF2B5EF4-FFF2-40B4-BE49-F238E27FC236}">
                <a16:creationId xmlns:a16="http://schemas.microsoft.com/office/drawing/2014/main" id="{631E3565-44B1-C1D5-B460-798C27817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err="1"/>
              <a:t>Our techologies</a:t>
            </a:r>
            <a:endParaRPr lang="nl-NL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182A678F-520E-EB50-AAC4-F8E35ABE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5325" y="6562800"/>
            <a:ext cx="360000" cy="215984"/>
          </a:xfrm>
        </p:spPr>
        <p:txBody>
          <a:bodyPr/>
          <a:lstStyle/>
          <a:p>
            <a:fld id="{F17ADCBF-357F-4343-B3AE-09D1C3C30EB2}" type="slidenum">
              <a:rPr lang="nl-NL" smtClean="0"/>
              <a:t>3</a:t>
            </a:fld>
            <a:endParaRPr lang="nl-NL"/>
          </a:p>
        </p:txBody>
      </p:sp>
      <p:grpSp>
        <p:nvGrpSpPr>
          <p:cNvPr id="55" name="Groep 54">
            <a:extLst>
              <a:ext uri="{FF2B5EF4-FFF2-40B4-BE49-F238E27FC236}">
                <a16:creationId xmlns:a16="http://schemas.microsoft.com/office/drawing/2014/main" id="{1B30A714-9370-C1C3-0887-3CBB8CE75556}"/>
              </a:ext>
            </a:extLst>
          </p:cNvPr>
          <p:cNvGrpSpPr/>
          <p:nvPr/>
        </p:nvGrpSpPr>
        <p:grpSpPr>
          <a:xfrm>
            <a:off x="698401" y="1987330"/>
            <a:ext cx="2062958" cy="429040"/>
            <a:chOff x="698400" y="2054746"/>
            <a:chExt cx="2564753" cy="533400"/>
          </a:xfrm>
        </p:grpSpPr>
        <p:pic>
          <p:nvPicPr>
            <p:cNvPr id="56" name="Graphic 55">
              <a:extLst>
                <a:ext uri="{FF2B5EF4-FFF2-40B4-BE49-F238E27FC236}">
                  <a16:creationId xmlns:a16="http://schemas.microsoft.com/office/drawing/2014/main" id="{8AE871AC-623E-9EDC-922F-61AD588EF6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98400" y="2054746"/>
              <a:ext cx="622300" cy="533400"/>
            </a:xfrm>
            <a:prstGeom prst="rect">
              <a:avLst/>
            </a:prstGeom>
          </p:spPr>
        </p:pic>
        <p:sp>
          <p:nvSpPr>
            <p:cNvPr id="57" name="Tekstvak 56">
              <a:extLst>
                <a:ext uri="{FF2B5EF4-FFF2-40B4-BE49-F238E27FC236}">
                  <a16:creationId xmlns:a16="http://schemas.microsoft.com/office/drawing/2014/main" id="{209BA3CD-1B0B-0C30-FD7C-13E3902FD91D}"/>
                </a:ext>
              </a:extLst>
            </p:cNvPr>
            <p:cNvSpPr txBox="1"/>
            <p:nvPr/>
          </p:nvSpPr>
          <p:spPr>
            <a:xfrm>
              <a:off x="1428606" y="2121391"/>
              <a:ext cx="1834547" cy="4209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l-NL" sz="1600">
                  <a:solidFill>
                    <a:schemeClr val="bg1"/>
                  </a:solidFill>
                </a:rPr>
                <a:t>Tableau</a:t>
              </a:r>
            </a:p>
          </p:txBody>
        </p:sp>
      </p:grpSp>
      <p:grpSp>
        <p:nvGrpSpPr>
          <p:cNvPr id="6" name="Groep 5">
            <a:extLst>
              <a:ext uri="{FF2B5EF4-FFF2-40B4-BE49-F238E27FC236}">
                <a16:creationId xmlns:a16="http://schemas.microsoft.com/office/drawing/2014/main" id="{639528AF-CF9F-666F-74EF-712B0A333B0B}"/>
              </a:ext>
            </a:extLst>
          </p:cNvPr>
          <p:cNvGrpSpPr/>
          <p:nvPr/>
        </p:nvGrpSpPr>
        <p:grpSpPr>
          <a:xfrm>
            <a:off x="3609148" y="1987200"/>
            <a:ext cx="2062958" cy="429040"/>
            <a:chOff x="698400" y="2054746"/>
            <a:chExt cx="2564753" cy="533400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00D2374C-A4DE-6FF7-3779-9D51914DB0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98400" y="2054746"/>
              <a:ext cx="622300" cy="533400"/>
            </a:xfrm>
            <a:prstGeom prst="rect">
              <a:avLst/>
            </a:prstGeom>
          </p:spPr>
        </p:pic>
        <p:sp>
          <p:nvSpPr>
            <p:cNvPr id="8" name="Tekstvak 7">
              <a:extLst>
                <a:ext uri="{FF2B5EF4-FFF2-40B4-BE49-F238E27FC236}">
                  <a16:creationId xmlns:a16="http://schemas.microsoft.com/office/drawing/2014/main" id="{1055F3D0-C721-7E1E-6DEA-DC9A2638763C}"/>
                </a:ext>
              </a:extLst>
            </p:cNvPr>
            <p:cNvSpPr txBox="1"/>
            <p:nvPr/>
          </p:nvSpPr>
          <p:spPr>
            <a:xfrm>
              <a:off x="1428606" y="2121391"/>
              <a:ext cx="1834547" cy="4209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l-NL" sz="1600">
                  <a:solidFill>
                    <a:schemeClr val="bg1"/>
                  </a:solidFill>
                </a:rPr>
                <a:t>Power BI</a:t>
              </a:r>
            </a:p>
          </p:txBody>
        </p:sp>
      </p:grpSp>
      <p:grpSp>
        <p:nvGrpSpPr>
          <p:cNvPr id="9" name="Groep 8">
            <a:extLst>
              <a:ext uri="{FF2B5EF4-FFF2-40B4-BE49-F238E27FC236}">
                <a16:creationId xmlns:a16="http://schemas.microsoft.com/office/drawing/2014/main" id="{1200A0E8-9172-9251-FAE3-D54E02FF2D21}"/>
              </a:ext>
            </a:extLst>
          </p:cNvPr>
          <p:cNvGrpSpPr/>
          <p:nvPr/>
        </p:nvGrpSpPr>
        <p:grpSpPr>
          <a:xfrm>
            <a:off x="6519895" y="1987200"/>
            <a:ext cx="2429371" cy="429040"/>
            <a:chOff x="698400" y="2054746"/>
            <a:chExt cx="3020293" cy="533400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5E4DCBD9-DF01-0167-975B-5D0B1F39B2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98400" y="2054746"/>
              <a:ext cx="622300" cy="533400"/>
            </a:xfrm>
            <a:prstGeom prst="rect">
              <a:avLst/>
            </a:prstGeom>
          </p:spPr>
        </p:pic>
        <p:sp>
          <p:nvSpPr>
            <p:cNvPr id="11" name="Tekstvak 10">
              <a:extLst>
                <a:ext uri="{FF2B5EF4-FFF2-40B4-BE49-F238E27FC236}">
                  <a16:creationId xmlns:a16="http://schemas.microsoft.com/office/drawing/2014/main" id="{1BD38A17-8EB3-C7D3-6F57-92F6F895FD2F}"/>
                </a:ext>
              </a:extLst>
            </p:cNvPr>
            <p:cNvSpPr txBox="1"/>
            <p:nvPr/>
          </p:nvSpPr>
          <p:spPr>
            <a:xfrm>
              <a:off x="1427188" y="2110994"/>
              <a:ext cx="2291505" cy="4209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l-NL" sz="1600" err="1">
                  <a:solidFill>
                    <a:schemeClr val="bg1"/>
                  </a:solidFill>
                </a:rPr>
                <a:t>Azure Data Factory</a:t>
              </a:r>
              <a:endParaRPr lang="nl-NL" sz="160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Groep 11">
            <a:extLst>
              <a:ext uri="{FF2B5EF4-FFF2-40B4-BE49-F238E27FC236}">
                <a16:creationId xmlns:a16="http://schemas.microsoft.com/office/drawing/2014/main" id="{4FC680A3-B3C0-B8FF-E5FC-90B4938F52DA}"/>
              </a:ext>
            </a:extLst>
          </p:cNvPr>
          <p:cNvGrpSpPr/>
          <p:nvPr/>
        </p:nvGrpSpPr>
        <p:grpSpPr>
          <a:xfrm>
            <a:off x="9432000" y="1987200"/>
            <a:ext cx="2062958" cy="429040"/>
            <a:chOff x="698400" y="2054746"/>
            <a:chExt cx="2564753" cy="533400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19A50DD3-C157-128C-7EE9-027C7FA863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98400" y="2054746"/>
              <a:ext cx="622300" cy="533400"/>
            </a:xfrm>
            <a:prstGeom prst="rect">
              <a:avLst/>
            </a:prstGeom>
          </p:spPr>
        </p:pic>
        <p:sp>
          <p:nvSpPr>
            <p:cNvPr id="14" name="Tekstvak 13">
              <a:extLst>
                <a:ext uri="{FF2B5EF4-FFF2-40B4-BE49-F238E27FC236}">
                  <a16:creationId xmlns:a16="http://schemas.microsoft.com/office/drawing/2014/main" id="{0645271F-C5B6-AFB0-7E4E-64509AA3DC62}"/>
                </a:ext>
              </a:extLst>
            </p:cNvPr>
            <p:cNvSpPr txBox="1"/>
            <p:nvPr/>
          </p:nvSpPr>
          <p:spPr>
            <a:xfrm>
              <a:off x="1428606" y="2121391"/>
              <a:ext cx="1834547" cy="4209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l-NL" sz="1600" err="1">
                  <a:solidFill>
                    <a:schemeClr val="bg1"/>
                  </a:solidFill>
                </a:rPr>
                <a:t>TimeXtender</a:t>
              </a:r>
              <a:endParaRPr lang="nl-NL" sz="160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Groep 14">
            <a:extLst>
              <a:ext uri="{FF2B5EF4-FFF2-40B4-BE49-F238E27FC236}">
                <a16:creationId xmlns:a16="http://schemas.microsoft.com/office/drawing/2014/main" id="{EAB52A36-EE5D-E8F9-67BF-15944BFAEB60}"/>
              </a:ext>
            </a:extLst>
          </p:cNvPr>
          <p:cNvGrpSpPr/>
          <p:nvPr/>
        </p:nvGrpSpPr>
        <p:grpSpPr>
          <a:xfrm>
            <a:off x="698401" y="3114381"/>
            <a:ext cx="2062958" cy="429040"/>
            <a:chOff x="698400" y="2054746"/>
            <a:chExt cx="2564753" cy="533400"/>
          </a:xfrm>
        </p:grpSpPr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5372EACF-D60C-27D7-124A-CA77412C40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98400" y="2054746"/>
              <a:ext cx="622300" cy="533400"/>
            </a:xfrm>
            <a:prstGeom prst="rect">
              <a:avLst/>
            </a:prstGeom>
          </p:spPr>
        </p:pic>
        <p:sp>
          <p:nvSpPr>
            <p:cNvPr id="17" name="Tekstvak 16">
              <a:extLst>
                <a:ext uri="{FF2B5EF4-FFF2-40B4-BE49-F238E27FC236}">
                  <a16:creationId xmlns:a16="http://schemas.microsoft.com/office/drawing/2014/main" id="{D19234BD-6281-1033-5D11-48E6BE33A41B}"/>
                </a:ext>
              </a:extLst>
            </p:cNvPr>
            <p:cNvSpPr txBox="1"/>
            <p:nvPr/>
          </p:nvSpPr>
          <p:spPr>
            <a:xfrm>
              <a:off x="1428606" y="2121391"/>
              <a:ext cx="1834547" cy="4209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l-NL" sz="1600">
                  <a:solidFill>
                    <a:schemeClr val="bg1"/>
                  </a:solidFill>
                </a:rPr>
                <a:t>DBT</a:t>
              </a:r>
            </a:p>
          </p:txBody>
        </p:sp>
      </p:grpSp>
      <p:grpSp>
        <p:nvGrpSpPr>
          <p:cNvPr id="18" name="Groep 17">
            <a:extLst>
              <a:ext uri="{FF2B5EF4-FFF2-40B4-BE49-F238E27FC236}">
                <a16:creationId xmlns:a16="http://schemas.microsoft.com/office/drawing/2014/main" id="{487232EC-CE42-C144-0C1C-B62541586293}"/>
              </a:ext>
            </a:extLst>
          </p:cNvPr>
          <p:cNvGrpSpPr/>
          <p:nvPr/>
        </p:nvGrpSpPr>
        <p:grpSpPr>
          <a:xfrm>
            <a:off x="3609148" y="3114000"/>
            <a:ext cx="2062958" cy="429040"/>
            <a:chOff x="698400" y="2054746"/>
            <a:chExt cx="2564753" cy="533400"/>
          </a:xfrm>
        </p:grpSpPr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EED52A6B-F461-EDD2-4C44-91B50302FC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98400" y="2054746"/>
              <a:ext cx="622300" cy="533400"/>
            </a:xfrm>
            <a:prstGeom prst="rect">
              <a:avLst/>
            </a:prstGeom>
          </p:spPr>
        </p:pic>
        <p:sp>
          <p:nvSpPr>
            <p:cNvPr id="20" name="Tekstvak 19">
              <a:extLst>
                <a:ext uri="{FF2B5EF4-FFF2-40B4-BE49-F238E27FC236}">
                  <a16:creationId xmlns:a16="http://schemas.microsoft.com/office/drawing/2014/main" id="{497C79D4-5AFF-E423-97A8-37839DA3AD53}"/>
                </a:ext>
              </a:extLst>
            </p:cNvPr>
            <p:cNvSpPr txBox="1"/>
            <p:nvPr/>
          </p:nvSpPr>
          <p:spPr>
            <a:xfrm>
              <a:off x="1428606" y="2121391"/>
              <a:ext cx="1834547" cy="4209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l-NL" sz="1600">
                  <a:solidFill>
                    <a:schemeClr val="bg1"/>
                  </a:solidFill>
                </a:rPr>
                <a:t>Power Apps</a:t>
              </a:r>
            </a:p>
          </p:txBody>
        </p:sp>
      </p:grpSp>
      <p:grpSp>
        <p:nvGrpSpPr>
          <p:cNvPr id="21" name="Groep 20">
            <a:extLst>
              <a:ext uri="{FF2B5EF4-FFF2-40B4-BE49-F238E27FC236}">
                <a16:creationId xmlns:a16="http://schemas.microsoft.com/office/drawing/2014/main" id="{122C530D-D374-312C-E9FC-7CE2A28C9872}"/>
              </a:ext>
            </a:extLst>
          </p:cNvPr>
          <p:cNvGrpSpPr/>
          <p:nvPr/>
        </p:nvGrpSpPr>
        <p:grpSpPr>
          <a:xfrm>
            <a:off x="6519895" y="3114000"/>
            <a:ext cx="2429371" cy="429040"/>
            <a:chOff x="698400" y="2054746"/>
            <a:chExt cx="3020293" cy="533400"/>
          </a:xfrm>
        </p:grpSpPr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C60F9D02-FAA6-60EF-19C3-9F192D86D8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98400" y="2054746"/>
              <a:ext cx="622300" cy="533400"/>
            </a:xfrm>
            <a:prstGeom prst="rect">
              <a:avLst/>
            </a:prstGeom>
          </p:spPr>
        </p:pic>
        <p:sp>
          <p:nvSpPr>
            <p:cNvPr id="23" name="Tekstvak 22">
              <a:extLst>
                <a:ext uri="{FF2B5EF4-FFF2-40B4-BE49-F238E27FC236}">
                  <a16:creationId xmlns:a16="http://schemas.microsoft.com/office/drawing/2014/main" id="{C79AA084-2802-6A2C-666C-304B4E20D4BD}"/>
                </a:ext>
              </a:extLst>
            </p:cNvPr>
            <p:cNvSpPr txBox="1"/>
            <p:nvPr/>
          </p:nvSpPr>
          <p:spPr>
            <a:xfrm>
              <a:off x="1427188" y="2110994"/>
              <a:ext cx="2291505" cy="4209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l-NL" sz="1600" err="1">
                  <a:solidFill>
                    <a:schemeClr val="bg1"/>
                  </a:solidFill>
                </a:rPr>
                <a:t>Azure Logic Apps</a:t>
              </a:r>
            </a:p>
          </p:txBody>
        </p:sp>
      </p:grpSp>
      <p:grpSp>
        <p:nvGrpSpPr>
          <p:cNvPr id="24" name="Groep 23">
            <a:extLst>
              <a:ext uri="{FF2B5EF4-FFF2-40B4-BE49-F238E27FC236}">
                <a16:creationId xmlns:a16="http://schemas.microsoft.com/office/drawing/2014/main" id="{A24E58BB-A50A-8FF3-795B-37F33ECCA195}"/>
              </a:ext>
            </a:extLst>
          </p:cNvPr>
          <p:cNvGrpSpPr/>
          <p:nvPr/>
        </p:nvGrpSpPr>
        <p:grpSpPr>
          <a:xfrm>
            <a:off x="9430641" y="3114000"/>
            <a:ext cx="2062958" cy="429040"/>
            <a:chOff x="698400" y="2054746"/>
            <a:chExt cx="2564753" cy="533400"/>
          </a:xfrm>
        </p:grpSpPr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283A75B0-FB89-7CD9-E977-8738B6D9D2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98400" y="2054746"/>
              <a:ext cx="622300" cy="533400"/>
            </a:xfrm>
            <a:prstGeom prst="rect">
              <a:avLst/>
            </a:prstGeom>
          </p:spPr>
        </p:pic>
        <p:sp>
          <p:nvSpPr>
            <p:cNvPr id="26" name="Tekstvak 25">
              <a:extLst>
                <a:ext uri="{FF2B5EF4-FFF2-40B4-BE49-F238E27FC236}">
                  <a16:creationId xmlns:a16="http://schemas.microsoft.com/office/drawing/2014/main" id="{9C96A4A2-5703-1ED2-1EFF-FE0FEF7D37F3}"/>
                </a:ext>
              </a:extLst>
            </p:cNvPr>
            <p:cNvSpPr txBox="1"/>
            <p:nvPr/>
          </p:nvSpPr>
          <p:spPr>
            <a:xfrm>
              <a:off x="1428606" y="2121391"/>
              <a:ext cx="1834547" cy="4209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l-NL" sz="1600" err="1">
                  <a:solidFill>
                    <a:schemeClr val="bg1"/>
                  </a:solidFill>
                </a:rPr>
                <a:t>Azure ML</a:t>
              </a:r>
            </a:p>
          </p:txBody>
        </p:sp>
      </p:grpSp>
      <p:grpSp>
        <p:nvGrpSpPr>
          <p:cNvPr id="91" name="Groep 90">
            <a:extLst>
              <a:ext uri="{FF2B5EF4-FFF2-40B4-BE49-F238E27FC236}">
                <a16:creationId xmlns:a16="http://schemas.microsoft.com/office/drawing/2014/main" id="{E2051EA7-BD78-12CB-A667-40049CE5E5E1}"/>
              </a:ext>
            </a:extLst>
          </p:cNvPr>
          <p:cNvGrpSpPr/>
          <p:nvPr/>
        </p:nvGrpSpPr>
        <p:grpSpPr>
          <a:xfrm>
            <a:off x="698400" y="4248000"/>
            <a:ext cx="2062958" cy="429040"/>
            <a:chOff x="698400" y="2054746"/>
            <a:chExt cx="2564753" cy="533400"/>
          </a:xfrm>
        </p:grpSpPr>
        <p:pic>
          <p:nvPicPr>
            <p:cNvPr id="92" name="Graphic 91">
              <a:extLst>
                <a:ext uri="{FF2B5EF4-FFF2-40B4-BE49-F238E27FC236}">
                  <a16:creationId xmlns:a16="http://schemas.microsoft.com/office/drawing/2014/main" id="{C3327C3B-26B9-50DE-67FD-850D2FB9CD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98400" y="2054746"/>
              <a:ext cx="622300" cy="533400"/>
            </a:xfrm>
            <a:prstGeom prst="rect">
              <a:avLst/>
            </a:prstGeom>
          </p:spPr>
        </p:pic>
        <p:sp>
          <p:nvSpPr>
            <p:cNvPr id="93" name="Tekstvak 92">
              <a:extLst>
                <a:ext uri="{FF2B5EF4-FFF2-40B4-BE49-F238E27FC236}">
                  <a16:creationId xmlns:a16="http://schemas.microsoft.com/office/drawing/2014/main" id="{AF94314A-84A4-8AF5-8A7A-9E4BB264DD65}"/>
                </a:ext>
              </a:extLst>
            </p:cNvPr>
            <p:cNvSpPr txBox="1"/>
            <p:nvPr/>
          </p:nvSpPr>
          <p:spPr>
            <a:xfrm>
              <a:off x="1428606" y="2121391"/>
              <a:ext cx="1834547" cy="4209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l-NL" sz="1600" err="1">
                  <a:solidFill>
                    <a:schemeClr val="bg1"/>
                  </a:solidFill>
                </a:rPr>
                <a:t>Databricks</a:t>
              </a:r>
              <a:endParaRPr lang="nl-NL" sz="1600">
                <a:solidFill>
                  <a:schemeClr val="bg1"/>
                </a:solidFill>
              </a:endParaRPr>
            </a:p>
          </p:txBody>
        </p:sp>
      </p:grpSp>
      <p:grpSp>
        <p:nvGrpSpPr>
          <p:cNvPr id="94" name="Groep 93">
            <a:extLst>
              <a:ext uri="{FF2B5EF4-FFF2-40B4-BE49-F238E27FC236}">
                <a16:creationId xmlns:a16="http://schemas.microsoft.com/office/drawing/2014/main" id="{E2114322-64F2-F68A-EAC1-4BFB17394424}"/>
              </a:ext>
            </a:extLst>
          </p:cNvPr>
          <p:cNvGrpSpPr/>
          <p:nvPr/>
        </p:nvGrpSpPr>
        <p:grpSpPr>
          <a:xfrm>
            <a:off x="3609148" y="4248000"/>
            <a:ext cx="2062958" cy="429040"/>
            <a:chOff x="698400" y="2054746"/>
            <a:chExt cx="2564753" cy="533400"/>
          </a:xfrm>
        </p:grpSpPr>
        <p:pic>
          <p:nvPicPr>
            <p:cNvPr id="95" name="Graphic 94">
              <a:extLst>
                <a:ext uri="{FF2B5EF4-FFF2-40B4-BE49-F238E27FC236}">
                  <a16:creationId xmlns:a16="http://schemas.microsoft.com/office/drawing/2014/main" id="{CF2973EF-005B-8854-FC89-C0A5B98E32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98400" y="2054746"/>
              <a:ext cx="622300" cy="533400"/>
            </a:xfrm>
            <a:prstGeom prst="rect">
              <a:avLst/>
            </a:prstGeom>
          </p:spPr>
        </p:pic>
        <p:sp>
          <p:nvSpPr>
            <p:cNvPr id="96" name="Tekstvak 95">
              <a:extLst>
                <a:ext uri="{FF2B5EF4-FFF2-40B4-BE49-F238E27FC236}">
                  <a16:creationId xmlns:a16="http://schemas.microsoft.com/office/drawing/2014/main" id="{0F4C321C-139B-BA2A-C2BE-CAC360D825AE}"/>
                </a:ext>
              </a:extLst>
            </p:cNvPr>
            <p:cNvSpPr txBox="1"/>
            <p:nvPr/>
          </p:nvSpPr>
          <p:spPr>
            <a:xfrm>
              <a:off x="1428606" y="2121391"/>
              <a:ext cx="1834547" cy="4209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l-NL" sz="1600" err="1">
                  <a:solidFill>
                    <a:schemeClr val="bg1"/>
                  </a:solidFill>
                </a:rPr>
                <a:t>Outsystems</a:t>
              </a:r>
              <a:endParaRPr lang="nl-NL" sz="1600">
                <a:solidFill>
                  <a:schemeClr val="bg1"/>
                </a:solidFill>
              </a:endParaRPr>
            </a:p>
          </p:txBody>
        </p:sp>
      </p:grpSp>
      <p:grpSp>
        <p:nvGrpSpPr>
          <p:cNvPr id="97" name="Groep 96">
            <a:extLst>
              <a:ext uri="{FF2B5EF4-FFF2-40B4-BE49-F238E27FC236}">
                <a16:creationId xmlns:a16="http://schemas.microsoft.com/office/drawing/2014/main" id="{985CFB7A-E700-7454-1C54-75784BFB8B63}"/>
              </a:ext>
            </a:extLst>
          </p:cNvPr>
          <p:cNvGrpSpPr/>
          <p:nvPr/>
        </p:nvGrpSpPr>
        <p:grpSpPr>
          <a:xfrm>
            <a:off x="6519895" y="4248000"/>
            <a:ext cx="2062958" cy="429040"/>
            <a:chOff x="698400" y="2054746"/>
            <a:chExt cx="2564753" cy="533400"/>
          </a:xfrm>
        </p:grpSpPr>
        <p:pic>
          <p:nvPicPr>
            <p:cNvPr id="98" name="Graphic 97">
              <a:extLst>
                <a:ext uri="{FF2B5EF4-FFF2-40B4-BE49-F238E27FC236}">
                  <a16:creationId xmlns:a16="http://schemas.microsoft.com/office/drawing/2014/main" id="{E19CFF99-E5FC-0BCC-1CE4-2FDEAB30D2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98400" y="2054746"/>
              <a:ext cx="622300" cy="533400"/>
            </a:xfrm>
            <a:prstGeom prst="rect">
              <a:avLst/>
            </a:prstGeom>
          </p:spPr>
        </p:pic>
        <p:sp>
          <p:nvSpPr>
            <p:cNvPr id="99" name="Tekstvak 98">
              <a:extLst>
                <a:ext uri="{FF2B5EF4-FFF2-40B4-BE49-F238E27FC236}">
                  <a16:creationId xmlns:a16="http://schemas.microsoft.com/office/drawing/2014/main" id="{28517457-6965-D6B2-83E1-156AA6FAA3D2}"/>
                </a:ext>
              </a:extLst>
            </p:cNvPr>
            <p:cNvSpPr txBox="1"/>
            <p:nvPr/>
          </p:nvSpPr>
          <p:spPr>
            <a:xfrm>
              <a:off x="1428606" y="2121391"/>
              <a:ext cx="1834547" cy="4209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l-NL" sz="1600" err="1">
                  <a:solidFill>
                    <a:schemeClr val="bg1"/>
                  </a:solidFill>
                </a:rPr>
                <a:t>Acterys</a:t>
              </a:r>
              <a:endParaRPr lang="nl-NL" sz="1600">
                <a:solidFill>
                  <a:schemeClr val="bg1"/>
                </a:solidFill>
              </a:endParaRPr>
            </a:p>
          </p:txBody>
        </p:sp>
      </p:grpSp>
      <p:grpSp>
        <p:nvGrpSpPr>
          <p:cNvPr id="100" name="Groep 99">
            <a:extLst>
              <a:ext uri="{FF2B5EF4-FFF2-40B4-BE49-F238E27FC236}">
                <a16:creationId xmlns:a16="http://schemas.microsoft.com/office/drawing/2014/main" id="{4F51C92E-4CF8-131F-82EB-818A593D1935}"/>
              </a:ext>
            </a:extLst>
          </p:cNvPr>
          <p:cNvGrpSpPr/>
          <p:nvPr/>
        </p:nvGrpSpPr>
        <p:grpSpPr>
          <a:xfrm>
            <a:off x="9430641" y="4248000"/>
            <a:ext cx="2062958" cy="429040"/>
            <a:chOff x="698400" y="2054746"/>
            <a:chExt cx="2564753" cy="533400"/>
          </a:xfrm>
        </p:grpSpPr>
        <p:pic>
          <p:nvPicPr>
            <p:cNvPr id="101" name="Graphic 100">
              <a:extLst>
                <a:ext uri="{FF2B5EF4-FFF2-40B4-BE49-F238E27FC236}">
                  <a16:creationId xmlns:a16="http://schemas.microsoft.com/office/drawing/2014/main" id="{6E674077-1CAC-B66A-1120-3D5AB4FE3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98400" y="2054746"/>
              <a:ext cx="622300" cy="533400"/>
            </a:xfrm>
            <a:prstGeom prst="rect">
              <a:avLst/>
            </a:prstGeom>
          </p:spPr>
        </p:pic>
        <p:sp>
          <p:nvSpPr>
            <p:cNvPr id="102" name="Tekstvak 101">
              <a:extLst>
                <a:ext uri="{FF2B5EF4-FFF2-40B4-BE49-F238E27FC236}">
                  <a16:creationId xmlns:a16="http://schemas.microsoft.com/office/drawing/2014/main" id="{AA4A7EBB-EE23-6542-0BE1-6B1E174022BF}"/>
                </a:ext>
              </a:extLst>
            </p:cNvPr>
            <p:cNvSpPr txBox="1"/>
            <p:nvPr/>
          </p:nvSpPr>
          <p:spPr>
            <a:xfrm>
              <a:off x="1428606" y="2121391"/>
              <a:ext cx="1834547" cy="4209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l-NL" sz="1600" err="1">
                  <a:solidFill>
                    <a:schemeClr val="bg1"/>
                  </a:solidFill>
                </a:rPr>
                <a:t>Alteryx</a:t>
              </a:r>
              <a:endParaRPr lang="nl-NL" sz="1600">
                <a:solidFill>
                  <a:schemeClr val="bg1"/>
                </a:solidFill>
              </a:endParaRPr>
            </a:p>
          </p:txBody>
        </p:sp>
      </p:grpSp>
      <p:grpSp>
        <p:nvGrpSpPr>
          <p:cNvPr id="120" name="Groep 119">
            <a:extLst>
              <a:ext uri="{FF2B5EF4-FFF2-40B4-BE49-F238E27FC236}">
                <a16:creationId xmlns:a16="http://schemas.microsoft.com/office/drawing/2014/main" id="{96C2C675-8CD6-71E0-82B8-39DD00BF469A}"/>
              </a:ext>
            </a:extLst>
          </p:cNvPr>
          <p:cNvGrpSpPr/>
          <p:nvPr/>
        </p:nvGrpSpPr>
        <p:grpSpPr>
          <a:xfrm>
            <a:off x="698400" y="5378400"/>
            <a:ext cx="2146400" cy="429040"/>
            <a:chOff x="698400" y="2054870"/>
            <a:chExt cx="2668491" cy="533400"/>
          </a:xfrm>
        </p:grpSpPr>
        <p:pic>
          <p:nvPicPr>
            <p:cNvPr id="121" name="Graphic 120">
              <a:extLst>
                <a:ext uri="{FF2B5EF4-FFF2-40B4-BE49-F238E27FC236}">
                  <a16:creationId xmlns:a16="http://schemas.microsoft.com/office/drawing/2014/main" id="{00551BC2-3612-367B-9588-4D744667BC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98400" y="2054870"/>
              <a:ext cx="622300" cy="533400"/>
            </a:xfrm>
            <a:prstGeom prst="rect">
              <a:avLst/>
            </a:prstGeom>
          </p:spPr>
        </p:pic>
        <p:sp>
          <p:nvSpPr>
            <p:cNvPr id="122" name="Tekstvak 121">
              <a:extLst>
                <a:ext uri="{FF2B5EF4-FFF2-40B4-BE49-F238E27FC236}">
                  <a16:creationId xmlns:a16="http://schemas.microsoft.com/office/drawing/2014/main" id="{8C98A9EF-15A6-4337-E0BB-CC8DF6C13709}"/>
                </a:ext>
              </a:extLst>
            </p:cNvPr>
            <p:cNvSpPr txBox="1"/>
            <p:nvPr/>
          </p:nvSpPr>
          <p:spPr>
            <a:xfrm>
              <a:off x="1428606" y="2121391"/>
              <a:ext cx="1938285" cy="4209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l-NL" sz="1600">
                  <a:solidFill>
                    <a:schemeClr val="bg1"/>
                  </a:solidFill>
                </a:rPr>
                <a:t>Power Automate</a:t>
              </a:r>
            </a:p>
          </p:txBody>
        </p:sp>
      </p:grpSp>
      <p:grpSp>
        <p:nvGrpSpPr>
          <p:cNvPr id="124" name="Groep 123">
            <a:extLst>
              <a:ext uri="{FF2B5EF4-FFF2-40B4-BE49-F238E27FC236}">
                <a16:creationId xmlns:a16="http://schemas.microsoft.com/office/drawing/2014/main" id="{BB350296-6E34-BB1A-80E7-BC660B238CFD}"/>
              </a:ext>
            </a:extLst>
          </p:cNvPr>
          <p:cNvGrpSpPr/>
          <p:nvPr/>
        </p:nvGrpSpPr>
        <p:grpSpPr>
          <a:xfrm>
            <a:off x="3608578" y="5378400"/>
            <a:ext cx="2174155" cy="429040"/>
            <a:chOff x="698400" y="2054870"/>
            <a:chExt cx="2702997" cy="533400"/>
          </a:xfrm>
        </p:grpSpPr>
        <p:pic>
          <p:nvPicPr>
            <p:cNvPr id="125" name="Graphic 124">
              <a:extLst>
                <a:ext uri="{FF2B5EF4-FFF2-40B4-BE49-F238E27FC236}">
                  <a16:creationId xmlns:a16="http://schemas.microsoft.com/office/drawing/2014/main" id="{0FC49224-3EA7-C76C-20F0-DF307849E8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98400" y="2054870"/>
              <a:ext cx="622300" cy="533400"/>
            </a:xfrm>
            <a:prstGeom prst="rect">
              <a:avLst/>
            </a:prstGeom>
          </p:spPr>
        </p:pic>
        <p:sp>
          <p:nvSpPr>
            <p:cNvPr id="126" name="Tekstvak 125">
              <a:extLst>
                <a:ext uri="{FF2B5EF4-FFF2-40B4-BE49-F238E27FC236}">
                  <a16:creationId xmlns:a16="http://schemas.microsoft.com/office/drawing/2014/main" id="{E982D87B-94EE-640E-FD45-8D61A697BD2C}"/>
                </a:ext>
              </a:extLst>
            </p:cNvPr>
            <p:cNvSpPr txBox="1"/>
            <p:nvPr/>
          </p:nvSpPr>
          <p:spPr>
            <a:xfrm>
              <a:off x="1428606" y="2121391"/>
              <a:ext cx="1972791" cy="4209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l-NL" sz="1600" err="1">
                  <a:solidFill>
                    <a:schemeClr val="bg1"/>
                  </a:solidFill>
                </a:rPr>
                <a:t>Process Science</a:t>
              </a:r>
              <a:endParaRPr lang="nl-NL" sz="1600">
                <a:solidFill>
                  <a:schemeClr val="bg1"/>
                </a:solidFill>
              </a:endParaRPr>
            </a:p>
          </p:txBody>
        </p:sp>
      </p:grpSp>
      <p:grpSp>
        <p:nvGrpSpPr>
          <p:cNvPr id="127" name="Groep 126">
            <a:extLst>
              <a:ext uri="{FF2B5EF4-FFF2-40B4-BE49-F238E27FC236}">
                <a16:creationId xmlns:a16="http://schemas.microsoft.com/office/drawing/2014/main" id="{49F6CFF1-9E01-F00D-3AF4-BB9650D3D836}"/>
              </a:ext>
            </a:extLst>
          </p:cNvPr>
          <p:cNvGrpSpPr/>
          <p:nvPr/>
        </p:nvGrpSpPr>
        <p:grpSpPr>
          <a:xfrm>
            <a:off x="6518756" y="5378400"/>
            <a:ext cx="2062958" cy="429040"/>
            <a:chOff x="698400" y="2054870"/>
            <a:chExt cx="2564753" cy="533400"/>
          </a:xfrm>
        </p:grpSpPr>
        <p:pic>
          <p:nvPicPr>
            <p:cNvPr id="128" name="Graphic 127">
              <a:extLst>
                <a:ext uri="{FF2B5EF4-FFF2-40B4-BE49-F238E27FC236}">
                  <a16:creationId xmlns:a16="http://schemas.microsoft.com/office/drawing/2014/main" id="{A04B22FA-E42C-FB1A-E19C-64CA34156E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98400" y="2054870"/>
              <a:ext cx="622300" cy="533400"/>
            </a:xfrm>
            <a:prstGeom prst="rect">
              <a:avLst/>
            </a:prstGeom>
          </p:spPr>
        </p:pic>
        <p:sp>
          <p:nvSpPr>
            <p:cNvPr id="129" name="Tekstvak 128">
              <a:extLst>
                <a:ext uri="{FF2B5EF4-FFF2-40B4-BE49-F238E27FC236}">
                  <a16:creationId xmlns:a16="http://schemas.microsoft.com/office/drawing/2014/main" id="{50A774E3-E106-BE9B-F5D1-F51AFF1E952B}"/>
                </a:ext>
              </a:extLst>
            </p:cNvPr>
            <p:cNvSpPr txBox="1"/>
            <p:nvPr/>
          </p:nvSpPr>
          <p:spPr>
            <a:xfrm>
              <a:off x="1428606" y="2121391"/>
              <a:ext cx="1834547" cy="4209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l-NL" sz="1600">
                  <a:solidFill>
                    <a:schemeClr val="bg1"/>
                  </a:solidFill>
                </a:rPr>
                <a:t>Python</a:t>
              </a:r>
            </a:p>
          </p:txBody>
        </p:sp>
      </p:grpSp>
      <p:grpSp>
        <p:nvGrpSpPr>
          <p:cNvPr id="130" name="Groep 129">
            <a:extLst>
              <a:ext uri="{FF2B5EF4-FFF2-40B4-BE49-F238E27FC236}">
                <a16:creationId xmlns:a16="http://schemas.microsoft.com/office/drawing/2014/main" id="{07CBBDE0-12BC-796D-A4C7-D5708C80D468}"/>
              </a:ext>
            </a:extLst>
          </p:cNvPr>
          <p:cNvGrpSpPr/>
          <p:nvPr/>
        </p:nvGrpSpPr>
        <p:grpSpPr>
          <a:xfrm>
            <a:off x="9428933" y="5378400"/>
            <a:ext cx="2062958" cy="429040"/>
            <a:chOff x="698400" y="2054870"/>
            <a:chExt cx="2564753" cy="533400"/>
          </a:xfrm>
        </p:grpSpPr>
        <p:pic>
          <p:nvPicPr>
            <p:cNvPr id="131" name="Graphic 130">
              <a:extLst>
                <a:ext uri="{FF2B5EF4-FFF2-40B4-BE49-F238E27FC236}">
                  <a16:creationId xmlns:a16="http://schemas.microsoft.com/office/drawing/2014/main" id="{0A1B2A06-ED74-CF3B-90AD-AD9E11BF36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98400" y="2054870"/>
              <a:ext cx="622300" cy="533400"/>
            </a:xfrm>
            <a:prstGeom prst="rect">
              <a:avLst/>
            </a:prstGeom>
          </p:spPr>
        </p:pic>
        <p:sp>
          <p:nvSpPr>
            <p:cNvPr id="132" name="Tekstvak 131">
              <a:extLst>
                <a:ext uri="{FF2B5EF4-FFF2-40B4-BE49-F238E27FC236}">
                  <a16:creationId xmlns:a16="http://schemas.microsoft.com/office/drawing/2014/main" id="{467F256F-71A0-A61B-1DE2-3C14E43ED6E9}"/>
                </a:ext>
              </a:extLst>
            </p:cNvPr>
            <p:cNvSpPr txBox="1"/>
            <p:nvPr/>
          </p:nvSpPr>
          <p:spPr>
            <a:xfrm>
              <a:off x="1428606" y="2121391"/>
              <a:ext cx="1834547" cy="4209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l-NL" sz="1600" err="1">
                  <a:solidFill>
                    <a:schemeClr val="bg1"/>
                  </a:solidFill>
                </a:rPr>
                <a:t>Airbyte</a:t>
              </a:r>
              <a:endParaRPr lang="nl-NL" sz="1600">
                <a:solidFill>
                  <a:schemeClr val="bg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889454325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D248B4F7-DCD5-80C2-55DF-A39EAE4B9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ADCBF-357F-4343-B3AE-09D1C3C30EB2}" type="slidenum">
              <a:rPr lang="nl-NL" smtClean="0"/>
              <a:t>4</a:t>
            </a:fld>
            <a:endParaRPr lang="nl-NL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5210CE-6896-202F-3EA9-8593B865CACB}"/>
              </a:ext>
            </a:extLst>
          </p:cNvPr>
          <p:cNvSpPr/>
          <p:nvPr/>
        </p:nvSpPr>
        <p:spPr>
          <a:xfrm>
            <a:off x="5499328" y="3256742"/>
            <a:ext cx="387284" cy="3200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6E28AE-A920-9F3D-78C3-C090992A7220}"/>
              </a:ext>
            </a:extLst>
          </p:cNvPr>
          <p:cNvSpPr/>
          <p:nvPr/>
        </p:nvSpPr>
        <p:spPr>
          <a:xfrm>
            <a:off x="3052924" y="3545025"/>
            <a:ext cx="138861" cy="2619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hthoek: afgeronde hoeken 10">
            <a:extLst>
              <a:ext uri="{FF2B5EF4-FFF2-40B4-BE49-F238E27FC236}">
                <a16:creationId xmlns:a16="http://schemas.microsoft.com/office/drawing/2014/main" id="{5C1B81C3-9844-D86C-D089-C1BBC7CB9472}"/>
              </a:ext>
            </a:extLst>
          </p:cNvPr>
          <p:cNvSpPr/>
          <p:nvPr/>
        </p:nvSpPr>
        <p:spPr>
          <a:xfrm>
            <a:off x="1876419" y="1150313"/>
            <a:ext cx="1315367" cy="4858997"/>
          </a:xfrm>
          <a:prstGeom prst="roundRect">
            <a:avLst>
              <a:gd name="adj" fmla="val 2894"/>
            </a:avLst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US" sz="400" b="1">
              <a:solidFill>
                <a:schemeClr val="accent1">
                  <a:lumMod val="75000"/>
                </a:schemeClr>
              </a:solidFill>
              <a:latin typeface="Univers Condensed" panose="020B0506020202050204" pitchFamily="34" charset="0"/>
            </a:endParaRPr>
          </a:p>
          <a:p>
            <a:pPr algn="ctr"/>
            <a:r>
              <a:rPr lang="en-US" sz="1200" b="1">
                <a:solidFill>
                  <a:schemeClr val="accent1">
                    <a:lumMod val="75000"/>
                  </a:schemeClr>
                </a:solidFill>
                <a:latin typeface="Univers Condensed" panose="020B0506020202050204" pitchFamily="34" charset="0"/>
              </a:rPr>
              <a:t>DATA</a:t>
            </a:r>
          </a:p>
          <a:p>
            <a:pPr algn="ctr"/>
            <a:r>
              <a:rPr lang="en-US" sz="1200">
                <a:solidFill>
                  <a:schemeClr val="accent1">
                    <a:lumMod val="75000"/>
                  </a:schemeClr>
                </a:solidFill>
                <a:latin typeface="Univers Condensed" panose="020B0506020202050204" pitchFamily="34" charset="0"/>
              </a:rPr>
              <a:t>Integrations</a:t>
            </a:r>
            <a:endParaRPr lang="en-US" sz="1200" b="1">
              <a:solidFill>
                <a:schemeClr val="accent1">
                  <a:lumMod val="75000"/>
                </a:schemeClr>
              </a:solidFill>
              <a:latin typeface="Univers Condensed" panose="020B0506020202050204" pitchFamily="34" charset="0"/>
            </a:endParaRPr>
          </a:p>
          <a:p>
            <a:pPr algn="ctr"/>
            <a:endParaRPr lang="en-US" sz="600" b="1">
              <a:solidFill>
                <a:schemeClr val="accent1">
                  <a:lumMod val="75000"/>
                </a:schemeClr>
              </a:solidFill>
              <a:latin typeface="Univers Condensed" panose="020B0506020202050204" pitchFamily="34" charset="0"/>
            </a:endParaRPr>
          </a:p>
          <a:p>
            <a:pPr algn="ctr"/>
            <a:endParaRPr lang="en-US" sz="1100" b="1">
              <a:solidFill>
                <a:schemeClr val="accent1">
                  <a:lumMod val="75000"/>
                </a:schemeClr>
              </a:solidFill>
              <a:latin typeface="Univers Condensed" panose="020B050602020205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>
                <a:solidFill>
                  <a:schemeClr val="accent1">
                    <a:lumMod val="75000"/>
                  </a:schemeClr>
                </a:solidFill>
                <a:latin typeface="Univers Condensed" panose="020B0506020202050204" pitchFamily="34" charset="0"/>
              </a:rPr>
              <a:t>Structured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>
                <a:solidFill>
                  <a:schemeClr val="accent1">
                    <a:lumMod val="75000"/>
                  </a:schemeClr>
                </a:solidFill>
                <a:latin typeface="Univers Condensed" panose="020B0506020202050204" pitchFamily="34" charset="0"/>
              </a:rPr>
              <a:t>Semi Structured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>
                <a:solidFill>
                  <a:schemeClr val="accent1">
                    <a:lumMod val="75000"/>
                  </a:schemeClr>
                </a:solidFill>
                <a:latin typeface="Univers Condensed" panose="020B0506020202050204" pitchFamily="34" charset="0"/>
              </a:rPr>
              <a:t>Unstructured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>
              <a:solidFill>
                <a:schemeClr val="accent1">
                  <a:lumMod val="75000"/>
                </a:schemeClr>
              </a:solidFill>
              <a:latin typeface="Univers Condensed" panose="020B050602020205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>
              <a:solidFill>
                <a:schemeClr val="accent1">
                  <a:lumMod val="75000"/>
                </a:schemeClr>
              </a:solidFill>
              <a:latin typeface="Univers Condensed" panose="020B050602020205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>
              <a:solidFill>
                <a:schemeClr val="accent1">
                  <a:lumMod val="75000"/>
                </a:schemeClr>
              </a:solidFill>
              <a:latin typeface="Univers Condensed" panose="020B0506020202050204" pitchFamily="34" charset="0"/>
            </a:endParaRPr>
          </a:p>
          <a:p>
            <a:pPr algn="ctr"/>
            <a:endParaRPr lang="en-US" sz="1100">
              <a:solidFill>
                <a:schemeClr val="accent1">
                  <a:lumMod val="75000"/>
                </a:schemeClr>
              </a:solidFill>
              <a:latin typeface="Univers Condensed" panose="020B050602020205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>
              <a:solidFill>
                <a:schemeClr val="accent1">
                  <a:lumMod val="75000"/>
                </a:schemeClr>
              </a:solidFill>
              <a:latin typeface="Univers Condensed" panose="020B0506020202050204" pitchFamily="34" charset="0"/>
            </a:endParaRPr>
          </a:p>
          <a:p>
            <a:pPr algn="ctr"/>
            <a:endParaRPr lang="en-US" sz="1200" b="1">
              <a:solidFill>
                <a:schemeClr val="accent1">
                  <a:lumMod val="75000"/>
                </a:schemeClr>
              </a:solidFill>
              <a:latin typeface="Univers Condensed" panose="020B0506020202050204" pitchFamily="34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4F6F15F0-CD78-C829-C305-E16DE9139042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10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84903" y="1595226"/>
            <a:ext cx="558830" cy="558830"/>
          </a:xfrm>
          <a:prstGeom prst="rect">
            <a:avLst/>
          </a:prstGeom>
        </p:spPr>
      </p:pic>
      <p:sp>
        <p:nvSpPr>
          <p:cNvPr id="8" name="Rechthoek: afgeronde hoeken 10">
            <a:extLst>
              <a:ext uri="{FF2B5EF4-FFF2-40B4-BE49-F238E27FC236}">
                <a16:creationId xmlns:a16="http://schemas.microsoft.com/office/drawing/2014/main" id="{96C72CDE-4687-F275-D596-DE171095615D}"/>
              </a:ext>
            </a:extLst>
          </p:cNvPr>
          <p:cNvSpPr/>
          <p:nvPr/>
        </p:nvSpPr>
        <p:spPr>
          <a:xfrm>
            <a:off x="1877197" y="405808"/>
            <a:ext cx="656615" cy="634680"/>
          </a:xfrm>
          <a:prstGeom prst="roundRect">
            <a:avLst>
              <a:gd name="adj" fmla="val 6742"/>
            </a:avLst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Univers Condensed" panose="020B0506020202050204" pitchFamily="34" charset="0"/>
                <a:ea typeface="+mn-ea"/>
                <a:cs typeface="+mn-cs"/>
              </a:rPr>
              <a:t>Source</a:t>
            </a:r>
          </a:p>
        </p:txBody>
      </p:sp>
      <p:sp>
        <p:nvSpPr>
          <p:cNvPr id="9" name="Rechthoek: afgeronde hoeken 10">
            <a:extLst>
              <a:ext uri="{FF2B5EF4-FFF2-40B4-BE49-F238E27FC236}">
                <a16:creationId xmlns:a16="http://schemas.microsoft.com/office/drawing/2014/main" id="{09C48B1B-814E-BA92-68AD-F9F3F37D87EC}"/>
              </a:ext>
            </a:extLst>
          </p:cNvPr>
          <p:cNvSpPr/>
          <p:nvPr/>
        </p:nvSpPr>
        <p:spPr>
          <a:xfrm>
            <a:off x="1876419" y="4802302"/>
            <a:ext cx="1315367" cy="1207008"/>
          </a:xfrm>
          <a:prstGeom prst="roundRect">
            <a:avLst>
              <a:gd name="adj" fmla="val 2894"/>
            </a:avLst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US" sz="400" b="1">
              <a:solidFill>
                <a:schemeClr val="accent1">
                  <a:lumMod val="75000"/>
                </a:schemeClr>
              </a:solidFill>
              <a:latin typeface="Univers Condensed" panose="020B0506020202050204" pitchFamily="34" charset="0"/>
            </a:endParaRPr>
          </a:p>
          <a:p>
            <a:pPr algn="ctr"/>
            <a:r>
              <a:rPr lang="en-US" sz="1200" b="1">
                <a:solidFill>
                  <a:schemeClr val="accent1">
                    <a:lumMod val="75000"/>
                  </a:schemeClr>
                </a:solidFill>
                <a:latin typeface="Univers Condensed" panose="020B0506020202050204" pitchFamily="34" charset="0"/>
              </a:rPr>
              <a:t>LOW CODE</a:t>
            </a:r>
          </a:p>
        </p:txBody>
      </p:sp>
      <p:sp>
        <p:nvSpPr>
          <p:cNvPr id="10" name="Rechthoek: afgeronde hoeken 10">
            <a:extLst>
              <a:ext uri="{FF2B5EF4-FFF2-40B4-BE49-F238E27FC236}">
                <a16:creationId xmlns:a16="http://schemas.microsoft.com/office/drawing/2014/main" id="{1678CB91-0C12-48AA-E407-867859218A9E}"/>
              </a:ext>
            </a:extLst>
          </p:cNvPr>
          <p:cNvSpPr/>
          <p:nvPr/>
        </p:nvSpPr>
        <p:spPr>
          <a:xfrm>
            <a:off x="3412399" y="1150313"/>
            <a:ext cx="1315367" cy="1554480"/>
          </a:xfrm>
          <a:prstGeom prst="roundRect">
            <a:avLst>
              <a:gd name="adj" fmla="val 2894"/>
            </a:avLst>
          </a:prstGeom>
          <a:ln>
            <a:solidFill>
              <a:srgbClr val="4FC5D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US" sz="400" b="1">
              <a:solidFill>
                <a:srgbClr val="4FC5D1"/>
              </a:solidFill>
              <a:latin typeface="Univers Condensed" panose="020B0506020202050204" pitchFamily="34" charset="0"/>
            </a:endParaRPr>
          </a:p>
          <a:p>
            <a:pPr algn="ctr"/>
            <a:r>
              <a:rPr lang="en-US" sz="1200" b="1">
                <a:solidFill>
                  <a:srgbClr val="4FC5D1"/>
                </a:solidFill>
                <a:latin typeface="Univers Condensed" panose="020B0506020202050204" pitchFamily="34" charset="0"/>
              </a:rPr>
              <a:t>BATCH</a:t>
            </a:r>
          </a:p>
          <a:p>
            <a:pPr algn="ctr"/>
            <a:r>
              <a:rPr lang="en-US" sz="1200">
                <a:solidFill>
                  <a:srgbClr val="4FC5D1"/>
                </a:solidFill>
                <a:latin typeface="Univers Condensed" panose="020B0506020202050204" pitchFamily="34" charset="0"/>
              </a:rPr>
              <a:t>Hourly / Daily</a:t>
            </a:r>
          </a:p>
        </p:txBody>
      </p:sp>
      <p:sp>
        <p:nvSpPr>
          <p:cNvPr id="11" name="Rechthoek: afgeronde hoeken 10">
            <a:extLst>
              <a:ext uri="{FF2B5EF4-FFF2-40B4-BE49-F238E27FC236}">
                <a16:creationId xmlns:a16="http://schemas.microsoft.com/office/drawing/2014/main" id="{3D844D2D-886F-BE0C-6341-70D16B0EC99B}"/>
              </a:ext>
            </a:extLst>
          </p:cNvPr>
          <p:cNvSpPr/>
          <p:nvPr/>
        </p:nvSpPr>
        <p:spPr>
          <a:xfrm>
            <a:off x="2747280" y="405808"/>
            <a:ext cx="2752048" cy="634680"/>
          </a:xfrm>
          <a:prstGeom prst="roundRect">
            <a:avLst>
              <a:gd name="adj" fmla="val 6742"/>
            </a:avLst>
          </a:prstGeom>
          <a:solidFill>
            <a:schemeClr val="bg1"/>
          </a:solidFill>
          <a:ln>
            <a:solidFill>
              <a:srgbClr val="4FC5D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4FC5D1"/>
                </a:solidFill>
                <a:effectLst/>
                <a:uLnTx/>
                <a:uFillTx/>
                <a:latin typeface="Univers Condensed" panose="020B0506020202050204" pitchFamily="34" charset="0"/>
                <a:ea typeface="+mn-ea"/>
                <a:cs typeface="+mn-cs"/>
              </a:rPr>
              <a:t>Extract Load</a:t>
            </a:r>
          </a:p>
        </p:txBody>
      </p:sp>
      <p:sp>
        <p:nvSpPr>
          <p:cNvPr id="12" name="Rechthoek: afgeronde hoeken 10">
            <a:extLst>
              <a:ext uri="{FF2B5EF4-FFF2-40B4-BE49-F238E27FC236}">
                <a16:creationId xmlns:a16="http://schemas.microsoft.com/office/drawing/2014/main" id="{BEC2474F-B8E7-2AA1-F374-DCF2DAADD207}"/>
              </a:ext>
            </a:extLst>
          </p:cNvPr>
          <p:cNvSpPr/>
          <p:nvPr/>
        </p:nvSpPr>
        <p:spPr>
          <a:xfrm>
            <a:off x="3412399" y="2802571"/>
            <a:ext cx="1315367" cy="1554480"/>
          </a:xfrm>
          <a:prstGeom prst="roundRect">
            <a:avLst>
              <a:gd name="adj" fmla="val 2894"/>
            </a:avLst>
          </a:prstGeom>
          <a:ln>
            <a:solidFill>
              <a:srgbClr val="4FC5D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US" sz="400" b="1">
              <a:solidFill>
                <a:srgbClr val="4FC5D1"/>
              </a:solidFill>
              <a:latin typeface="Univers Condensed" panose="020B0506020202050204" pitchFamily="34" charset="0"/>
            </a:endParaRPr>
          </a:p>
          <a:p>
            <a:pPr algn="ctr"/>
            <a:r>
              <a:rPr lang="en-US" sz="1200" b="1">
                <a:solidFill>
                  <a:srgbClr val="4FC5D1"/>
                </a:solidFill>
                <a:latin typeface="Univers Condensed" panose="020B0506020202050204" pitchFamily="34" charset="0"/>
              </a:rPr>
              <a:t>STREAMING</a:t>
            </a:r>
          </a:p>
          <a:p>
            <a:pPr algn="ctr"/>
            <a:r>
              <a:rPr lang="en-US" sz="1200">
                <a:solidFill>
                  <a:srgbClr val="4FC5D1"/>
                </a:solidFill>
                <a:latin typeface="Univers Condensed" panose="020B0506020202050204" pitchFamily="34" charset="0"/>
              </a:rPr>
              <a:t>Realtime</a:t>
            </a:r>
          </a:p>
        </p:txBody>
      </p:sp>
      <p:sp>
        <p:nvSpPr>
          <p:cNvPr id="13" name="Rechthoek: afgeronde hoeken 10">
            <a:extLst>
              <a:ext uri="{FF2B5EF4-FFF2-40B4-BE49-F238E27FC236}">
                <a16:creationId xmlns:a16="http://schemas.microsoft.com/office/drawing/2014/main" id="{5D21A547-8215-AE33-7C06-17BE9C9E4990}"/>
              </a:ext>
            </a:extLst>
          </p:cNvPr>
          <p:cNvSpPr/>
          <p:nvPr/>
        </p:nvSpPr>
        <p:spPr>
          <a:xfrm>
            <a:off x="3412399" y="4454830"/>
            <a:ext cx="1315367" cy="1554480"/>
          </a:xfrm>
          <a:prstGeom prst="roundRect">
            <a:avLst>
              <a:gd name="adj" fmla="val 2894"/>
            </a:avLst>
          </a:prstGeom>
          <a:ln>
            <a:solidFill>
              <a:srgbClr val="4FC5D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US" sz="400" b="1">
              <a:solidFill>
                <a:srgbClr val="4FC5D1"/>
              </a:solidFill>
              <a:latin typeface="Univers Condensed" panose="020B0506020202050204" pitchFamily="34" charset="0"/>
            </a:endParaRPr>
          </a:p>
          <a:p>
            <a:pPr algn="ctr"/>
            <a:r>
              <a:rPr lang="en-US" sz="1200" b="1">
                <a:solidFill>
                  <a:srgbClr val="4FC5D1"/>
                </a:solidFill>
                <a:latin typeface="Univers Condensed" panose="020B0506020202050204" pitchFamily="34" charset="0"/>
              </a:rPr>
              <a:t>REVERSE ETL</a:t>
            </a:r>
          </a:p>
          <a:p>
            <a:pPr algn="ctr"/>
            <a:r>
              <a:rPr lang="en-US" sz="1200">
                <a:solidFill>
                  <a:srgbClr val="4FC5D1"/>
                </a:solidFill>
                <a:latin typeface="Univers Condensed" panose="020B0506020202050204" pitchFamily="34" charset="0"/>
              </a:rPr>
              <a:t>Hourly / Daily</a:t>
            </a:r>
          </a:p>
          <a:p>
            <a:pPr algn="ctr"/>
            <a:endParaRPr lang="en-US" sz="1200" b="1">
              <a:solidFill>
                <a:srgbClr val="4FC5D1"/>
              </a:solidFill>
              <a:latin typeface="Univers Condensed" panose="020B0506020202050204" pitchFamily="34" charset="0"/>
            </a:endParaRPr>
          </a:p>
        </p:txBody>
      </p:sp>
      <p:sp>
        <p:nvSpPr>
          <p:cNvPr id="14" name="Rechthoek: afgeronde hoeken 10">
            <a:extLst>
              <a:ext uri="{FF2B5EF4-FFF2-40B4-BE49-F238E27FC236}">
                <a16:creationId xmlns:a16="http://schemas.microsoft.com/office/drawing/2014/main" id="{8A7546FD-E739-93B5-A73E-781DB202E1A1}"/>
              </a:ext>
            </a:extLst>
          </p:cNvPr>
          <p:cNvSpPr/>
          <p:nvPr/>
        </p:nvSpPr>
        <p:spPr>
          <a:xfrm>
            <a:off x="5712796" y="405808"/>
            <a:ext cx="3622910" cy="634680"/>
          </a:xfrm>
          <a:prstGeom prst="roundRect">
            <a:avLst>
              <a:gd name="adj" fmla="val 6742"/>
            </a:avLst>
          </a:prstGeom>
          <a:solidFill>
            <a:schemeClr val="bg1"/>
          </a:solidFill>
          <a:ln>
            <a:solidFill>
              <a:srgbClr val="4FC5D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4FC5D1"/>
                </a:solidFill>
                <a:effectLst/>
                <a:uLnTx/>
                <a:uFillTx/>
                <a:latin typeface="Univers Condensed" panose="020B0506020202050204" pitchFamily="34" charset="0"/>
                <a:ea typeface="+mn-ea"/>
                <a:cs typeface="+mn-cs"/>
              </a:rPr>
              <a:t>Transform</a:t>
            </a:r>
          </a:p>
        </p:txBody>
      </p:sp>
      <p:sp>
        <p:nvSpPr>
          <p:cNvPr id="15" name="Rechthoek: afgeronde hoeken 10">
            <a:extLst>
              <a:ext uri="{FF2B5EF4-FFF2-40B4-BE49-F238E27FC236}">
                <a16:creationId xmlns:a16="http://schemas.microsoft.com/office/drawing/2014/main" id="{899613F0-9C0E-B75C-396E-28E9A8FC2391}"/>
              </a:ext>
            </a:extLst>
          </p:cNvPr>
          <p:cNvSpPr/>
          <p:nvPr/>
        </p:nvSpPr>
        <p:spPr>
          <a:xfrm>
            <a:off x="6484359" y="1150313"/>
            <a:ext cx="1315367" cy="2437240"/>
          </a:xfrm>
          <a:prstGeom prst="roundRect">
            <a:avLst>
              <a:gd name="adj" fmla="val 2894"/>
            </a:avLst>
          </a:prstGeom>
          <a:ln>
            <a:solidFill>
              <a:srgbClr val="4FC5D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US" sz="400" b="1">
              <a:solidFill>
                <a:srgbClr val="4FC5D1"/>
              </a:solidFill>
              <a:latin typeface="Univers Condensed" panose="020B0506020202050204" pitchFamily="34" charset="0"/>
            </a:endParaRPr>
          </a:p>
          <a:p>
            <a:pPr algn="ctr"/>
            <a:r>
              <a:rPr lang="en-US" sz="1200" b="1">
                <a:solidFill>
                  <a:srgbClr val="4FC5D1"/>
                </a:solidFill>
                <a:latin typeface="Univers Condensed" panose="020B0506020202050204" pitchFamily="34" charset="0"/>
              </a:rPr>
              <a:t>SILVER</a:t>
            </a:r>
          </a:p>
          <a:p>
            <a:pPr algn="ctr"/>
            <a:r>
              <a:rPr lang="en-US" sz="1200" b="1">
                <a:solidFill>
                  <a:srgbClr val="4FC5D1"/>
                </a:solidFill>
                <a:latin typeface="Univers Condensed" panose="020B0506020202050204" pitchFamily="34" charset="0"/>
              </a:rPr>
              <a:t>(CORE)</a:t>
            </a:r>
          </a:p>
          <a:p>
            <a:pPr algn="ctr"/>
            <a:endParaRPr lang="en-US" sz="1200" b="1">
              <a:solidFill>
                <a:srgbClr val="4FC5D1"/>
              </a:solidFill>
              <a:latin typeface="Univers Condensed" panose="020B050602020205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4FC5D1"/>
                </a:solidFill>
                <a:latin typeface="Univers Condensed" panose="020B0506020202050204" pitchFamily="34" charset="0"/>
              </a:rPr>
              <a:t>Cleaning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4FC5D1"/>
                </a:solidFill>
                <a:latin typeface="Univers Condensed" panose="020B0506020202050204" pitchFamily="34" charset="0"/>
              </a:rPr>
              <a:t>Standardize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4FC5D1"/>
                </a:solidFill>
                <a:latin typeface="Univers Condensed" panose="020B0506020202050204" pitchFamily="34" charset="0"/>
              </a:rPr>
              <a:t>Normalize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4FC5D1"/>
                </a:solidFill>
                <a:latin typeface="Univers Condensed" panose="020B0506020202050204" pitchFamily="34" charset="0"/>
              </a:rPr>
              <a:t>Historic</a:t>
            </a:r>
          </a:p>
          <a:p>
            <a:endParaRPr lang="en-US" sz="1200">
              <a:solidFill>
                <a:srgbClr val="4FC5D1"/>
              </a:solidFill>
              <a:latin typeface="Univers Condensed" panose="020B0506020202050204" pitchFamily="34" charset="0"/>
            </a:endParaRPr>
          </a:p>
        </p:txBody>
      </p:sp>
      <p:sp>
        <p:nvSpPr>
          <p:cNvPr id="16" name="Rechthoek: afgeronde hoeken 10">
            <a:extLst>
              <a:ext uri="{FF2B5EF4-FFF2-40B4-BE49-F238E27FC236}">
                <a16:creationId xmlns:a16="http://schemas.microsoft.com/office/drawing/2014/main" id="{82865F96-5EA1-E345-3595-86828D0E1D2C}"/>
              </a:ext>
            </a:extLst>
          </p:cNvPr>
          <p:cNvSpPr/>
          <p:nvPr/>
        </p:nvSpPr>
        <p:spPr>
          <a:xfrm>
            <a:off x="8020339" y="1150313"/>
            <a:ext cx="1315367" cy="2437240"/>
          </a:xfrm>
          <a:prstGeom prst="roundRect">
            <a:avLst>
              <a:gd name="adj" fmla="val 2894"/>
            </a:avLst>
          </a:prstGeom>
          <a:ln>
            <a:solidFill>
              <a:srgbClr val="4FC5D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US" sz="400" b="1">
              <a:solidFill>
                <a:srgbClr val="4FC5D1"/>
              </a:solidFill>
              <a:latin typeface="Univers Condensed" panose="020B0506020202050204" pitchFamily="34" charset="0"/>
            </a:endParaRPr>
          </a:p>
          <a:p>
            <a:pPr algn="ctr"/>
            <a:r>
              <a:rPr lang="en-US" sz="1200" b="1">
                <a:solidFill>
                  <a:srgbClr val="4FC5D1"/>
                </a:solidFill>
                <a:latin typeface="Univers Condensed" panose="020B0506020202050204" pitchFamily="34" charset="0"/>
              </a:rPr>
              <a:t>GOLD</a:t>
            </a:r>
          </a:p>
          <a:p>
            <a:pPr algn="ctr"/>
            <a:r>
              <a:rPr lang="en-US" sz="1200" b="1">
                <a:solidFill>
                  <a:srgbClr val="4FC5D1"/>
                </a:solidFill>
                <a:latin typeface="Univers Condensed" panose="020B0506020202050204" pitchFamily="34" charset="0"/>
              </a:rPr>
              <a:t>(SERVE)</a:t>
            </a:r>
          </a:p>
          <a:p>
            <a:pPr algn="ctr"/>
            <a:endParaRPr lang="en-US" sz="1200" b="1">
              <a:solidFill>
                <a:srgbClr val="4FC5D1"/>
              </a:solidFill>
              <a:latin typeface="Univers Condensed" panose="020B050602020205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4FC5D1"/>
                </a:solidFill>
                <a:latin typeface="Univers Condensed" panose="020B0506020202050204" pitchFamily="34" charset="0"/>
              </a:rPr>
              <a:t>Data Marts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4FC5D1"/>
                </a:solidFill>
                <a:latin typeface="Univers Condensed" panose="020B0506020202050204" pitchFamily="34" charset="0"/>
              </a:rPr>
              <a:t>Aggregate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4FC5D1"/>
                </a:solidFill>
                <a:latin typeface="Univers Condensed" panose="020B0506020202050204" pitchFamily="34" charset="0"/>
              </a:rPr>
              <a:t>Denormalize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>
              <a:solidFill>
                <a:srgbClr val="4FC5D1"/>
              </a:solidFill>
              <a:latin typeface="Univers Condensed" panose="020B0506020202050204" pitchFamily="34" charset="0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ED1A0E7-45A4-4F0C-4058-C2F5C636DCD6}"/>
              </a:ext>
            </a:extLst>
          </p:cNvPr>
          <p:cNvCxnSpPr>
            <a:stCxn id="6" idx="3"/>
            <a:endCxn id="12" idx="1"/>
          </p:cNvCxnSpPr>
          <p:nvPr/>
        </p:nvCxnSpPr>
        <p:spPr>
          <a:xfrm flipV="1">
            <a:off x="3191786" y="3579811"/>
            <a:ext cx="220613" cy="1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or: Elbow 19">
            <a:extLst>
              <a:ext uri="{FF2B5EF4-FFF2-40B4-BE49-F238E27FC236}">
                <a16:creationId xmlns:a16="http://schemas.microsoft.com/office/drawing/2014/main" id="{6598E456-1938-8600-4BB0-D6151E29047E}"/>
              </a:ext>
            </a:extLst>
          </p:cNvPr>
          <p:cNvCxnSpPr>
            <a:cxnSpLocks/>
            <a:stCxn id="16" idx="2"/>
            <a:endCxn id="13" idx="3"/>
          </p:cNvCxnSpPr>
          <p:nvPr/>
        </p:nvCxnSpPr>
        <p:spPr>
          <a:xfrm rot="5400000">
            <a:off x="5880637" y="2434683"/>
            <a:ext cx="1644517" cy="3950257"/>
          </a:xfrm>
          <a:prstGeom prst="bentConnector2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hthoek: afgeronde hoeken 10">
            <a:extLst>
              <a:ext uri="{FF2B5EF4-FFF2-40B4-BE49-F238E27FC236}">
                <a16:creationId xmlns:a16="http://schemas.microsoft.com/office/drawing/2014/main" id="{A6427677-B8FD-A75A-D97D-2192008B9B25}"/>
              </a:ext>
            </a:extLst>
          </p:cNvPr>
          <p:cNvSpPr/>
          <p:nvPr/>
        </p:nvSpPr>
        <p:spPr>
          <a:xfrm>
            <a:off x="9550365" y="405808"/>
            <a:ext cx="1315367" cy="634680"/>
          </a:xfrm>
          <a:prstGeom prst="roundRect">
            <a:avLst>
              <a:gd name="adj" fmla="val 6742"/>
            </a:avLst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Univers Condensed" panose="020B0506020202050204" pitchFamily="34" charset="0"/>
                <a:ea typeface="+mn-ea"/>
                <a:cs typeface="+mn-cs"/>
              </a:rPr>
              <a:t>Production</a:t>
            </a:r>
          </a:p>
        </p:txBody>
      </p:sp>
      <p:sp>
        <p:nvSpPr>
          <p:cNvPr id="22" name="Rechthoek: afgeronde hoeken 10">
            <a:extLst>
              <a:ext uri="{FF2B5EF4-FFF2-40B4-BE49-F238E27FC236}">
                <a16:creationId xmlns:a16="http://schemas.microsoft.com/office/drawing/2014/main" id="{61260C74-8FD5-1073-870F-E804A649ED92}"/>
              </a:ext>
            </a:extLst>
          </p:cNvPr>
          <p:cNvSpPr/>
          <p:nvPr/>
        </p:nvSpPr>
        <p:spPr>
          <a:xfrm>
            <a:off x="9550365" y="3353001"/>
            <a:ext cx="1315367" cy="1005085"/>
          </a:xfrm>
          <a:prstGeom prst="roundRect">
            <a:avLst>
              <a:gd name="adj" fmla="val 2894"/>
            </a:avLst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US" sz="400" b="1">
              <a:solidFill>
                <a:schemeClr val="tx2"/>
              </a:solidFill>
              <a:latin typeface="Univers Condensed" panose="020B0506020202050204" pitchFamily="34" charset="0"/>
            </a:endParaRPr>
          </a:p>
          <a:p>
            <a:pPr algn="ctr"/>
            <a:r>
              <a:rPr lang="en-US" sz="1200" b="1">
                <a:solidFill>
                  <a:schemeClr val="tx2"/>
                </a:solidFill>
                <a:latin typeface="Univers Condensed" panose="020B0506020202050204" pitchFamily="34" charset="0"/>
              </a:rPr>
              <a:t>DATA SCIENCE</a:t>
            </a:r>
          </a:p>
        </p:txBody>
      </p:sp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E2D05E23-F0D9-F850-8997-1BE892E11E75}"/>
              </a:ext>
            </a:extLst>
          </p:cNvPr>
          <p:cNvCxnSpPr>
            <a:cxnSpLocks/>
            <a:stCxn id="10" idx="3"/>
            <a:endCxn id="1028" idx="1"/>
          </p:cNvCxnSpPr>
          <p:nvPr/>
        </p:nvCxnSpPr>
        <p:spPr>
          <a:xfrm>
            <a:off x="4727766" y="1927553"/>
            <a:ext cx="220613" cy="44138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75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Elbow 23">
            <a:extLst>
              <a:ext uri="{FF2B5EF4-FFF2-40B4-BE49-F238E27FC236}">
                <a16:creationId xmlns:a16="http://schemas.microsoft.com/office/drawing/2014/main" id="{E7735F95-680D-6204-3EFB-45C9207A1F40}"/>
              </a:ext>
            </a:extLst>
          </p:cNvPr>
          <p:cNvCxnSpPr>
            <a:cxnSpLocks/>
            <a:stCxn id="12" idx="3"/>
            <a:endCxn id="1028" idx="1"/>
          </p:cNvCxnSpPr>
          <p:nvPr/>
        </p:nvCxnSpPr>
        <p:spPr>
          <a:xfrm flipV="1">
            <a:off x="4727766" y="2368933"/>
            <a:ext cx="220613" cy="121087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75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2AB4567-EE2A-DBA2-5326-5B413471FB6B}"/>
              </a:ext>
            </a:extLst>
          </p:cNvPr>
          <p:cNvCxnSpPr>
            <a:cxnSpLocks/>
            <a:stCxn id="1028" idx="3"/>
            <a:endCxn id="15" idx="1"/>
          </p:cNvCxnSpPr>
          <p:nvPr/>
        </p:nvCxnSpPr>
        <p:spPr>
          <a:xfrm>
            <a:off x="6263746" y="2368933"/>
            <a:ext cx="220613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F93E071-FA51-17B8-0AF3-E1734AB2775C}"/>
              </a:ext>
            </a:extLst>
          </p:cNvPr>
          <p:cNvCxnSpPr>
            <a:cxnSpLocks/>
            <a:stCxn id="15" idx="3"/>
            <a:endCxn id="16" idx="1"/>
          </p:cNvCxnSpPr>
          <p:nvPr/>
        </p:nvCxnSpPr>
        <p:spPr>
          <a:xfrm>
            <a:off x="7799726" y="2368933"/>
            <a:ext cx="220613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hthoek: afgeronde hoeken 10">
            <a:extLst>
              <a:ext uri="{FF2B5EF4-FFF2-40B4-BE49-F238E27FC236}">
                <a16:creationId xmlns:a16="http://schemas.microsoft.com/office/drawing/2014/main" id="{B0BA6852-9ED2-064A-AB04-83F5564A5DF0}"/>
              </a:ext>
            </a:extLst>
          </p:cNvPr>
          <p:cNvSpPr/>
          <p:nvPr/>
        </p:nvSpPr>
        <p:spPr>
          <a:xfrm>
            <a:off x="9550365" y="4454345"/>
            <a:ext cx="1315367" cy="1005085"/>
          </a:xfrm>
          <a:prstGeom prst="roundRect">
            <a:avLst>
              <a:gd name="adj" fmla="val 2894"/>
            </a:avLst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US" sz="400" b="1">
              <a:solidFill>
                <a:schemeClr val="tx2"/>
              </a:solidFill>
              <a:latin typeface="Univers Condensed" panose="020B0506020202050204" pitchFamily="34" charset="0"/>
            </a:endParaRPr>
          </a:p>
          <a:p>
            <a:pPr algn="ctr"/>
            <a:r>
              <a:rPr lang="en-US" sz="1200" b="1">
                <a:solidFill>
                  <a:schemeClr val="tx2"/>
                </a:solidFill>
                <a:latin typeface="Univers Condensed" panose="020B0506020202050204" pitchFamily="34" charset="0"/>
              </a:rPr>
              <a:t>LOW CODE</a:t>
            </a:r>
          </a:p>
        </p:txBody>
      </p: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E0D2F380-5644-CB85-997C-9EE528991647}"/>
              </a:ext>
            </a:extLst>
          </p:cNvPr>
          <p:cNvCxnSpPr>
            <a:cxnSpLocks/>
            <a:stCxn id="13" idx="1"/>
            <a:endCxn id="5" idx="3"/>
          </p:cNvCxnSpPr>
          <p:nvPr/>
        </p:nvCxnSpPr>
        <p:spPr>
          <a:xfrm rot="10800000">
            <a:off x="3191785" y="3675994"/>
            <a:ext cx="220614" cy="155607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hthoek: afgeronde hoeken 10">
            <a:extLst>
              <a:ext uri="{FF2B5EF4-FFF2-40B4-BE49-F238E27FC236}">
                <a16:creationId xmlns:a16="http://schemas.microsoft.com/office/drawing/2014/main" id="{C882DBEB-BF8A-D180-4500-A15576942105}"/>
              </a:ext>
            </a:extLst>
          </p:cNvPr>
          <p:cNvSpPr/>
          <p:nvPr/>
        </p:nvSpPr>
        <p:spPr>
          <a:xfrm>
            <a:off x="9550365" y="1150313"/>
            <a:ext cx="1315367" cy="1005085"/>
          </a:xfrm>
          <a:prstGeom prst="roundRect">
            <a:avLst>
              <a:gd name="adj" fmla="val 2894"/>
            </a:avLst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US" sz="400" b="1">
              <a:solidFill>
                <a:schemeClr val="tx2"/>
              </a:solidFill>
              <a:latin typeface="Univers Condensed" panose="020B0506020202050204" pitchFamily="34" charset="0"/>
            </a:endParaRPr>
          </a:p>
          <a:p>
            <a:pPr algn="ctr"/>
            <a:r>
              <a:rPr lang="en-US" sz="1200" b="1">
                <a:solidFill>
                  <a:schemeClr val="tx2"/>
                </a:solidFill>
                <a:latin typeface="Univers Condensed" panose="020B0506020202050204" pitchFamily="34" charset="0"/>
              </a:rPr>
              <a:t>DATA VIZ</a:t>
            </a:r>
          </a:p>
        </p:txBody>
      </p:sp>
      <p:sp>
        <p:nvSpPr>
          <p:cNvPr id="30" name="Rechthoek: afgeronde hoeken 10">
            <a:extLst>
              <a:ext uri="{FF2B5EF4-FFF2-40B4-BE49-F238E27FC236}">
                <a16:creationId xmlns:a16="http://schemas.microsoft.com/office/drawing/2014/main" id="{BAFB571F-3551-3780-7652-29488A77615A}"/>
              </a:ext>
            </a:extLst>
          </p:cNvPr>
          <p:cNvSpPr/>
          <p:nvPr/>
        </p:nvSpPr>
        <p:spPr>
          <a:xfrm>
            <a:off x="9550365" y="2251657"/>
            <a:ext cx="1315367" cy="1005085"/>
          </a:xfrm>
          <a:prstGeom prst="roundRect">
            <a:avLst>
              <a:gd name="adj" fmla="val 2894"/>
            </a:avLst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US" sz="400" b="1">
              <a:solidFill>
                <a:schemeClr val="tx2"/>
              </a:solidFill>
              <a:latin typeface="Univers Condensed" panose="020B0506020202050204" pitchFamily="34" charset="0"/>
            </a:endParaRPr>
          </a:p>
          <a:p>
            <a:pPr algn="ctr"/>
            <a:r>
              <a:rPr lang="en-US" sz="1200" b="1">
                <a:solidFill>
                  <a:schemeClr val="tx2"/>
                </a:solidFill>
                <a:latin typeface="Univers Condensed" panose="020B0506020202050204" pitchFamily="34" charset="0"/>
              </a:rPr>
              <a:t>PROCES MINING</a:t>
            </a:r>
          </a:p>
        </p:txBody>
      </p:sp>
      <p:sp>
        <p:nvSpPr>
          <p:cNvPr id="31" name="Rechthoek: afgeronde hoeken 10">
            <a:extLst>
              <a:ext uri="{FF2B5EF4-FFF2-40B4-BE49-F238E27FC236}">
                <a16:creationId xmlns:a16="http://schemas.microsoft.com/office/drawing/2014/main" id="{F15F5A83-5FC9-2615-4640-0775C7CDF8B6}"/>
              </a:ext>
            </a:extLst>
          </p:cNvPr>
          <p:cNvSpPr/>
          <p:nvPr/>
        </p:nvSpPr>
        <p:spPr>
          <a:xfrm>
            <a:off x="9550365" y="5555690"/>
            <a:ext cx="1315367" cy="453620"/>
          </a:xfrm>
          <a:prstGeom prst="roundRect">
            <a:avLst>
              <a:gd name="adj" fmla="val 2894"/>
            </a:avLst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US" sz="400" b="1">
              <a:solidFill>
                <a:schemeClr val="tx2"/>
              </a:solidFill>
              <a:latin typeface="Univers Condensed" panose="020B0506020202050204" pitchFamily="34" charset="0"/>
            </a:endParaRPr>
          </a:p>
          <a:p>
            <a:pPr algn="ctr"/>
            <a:r>
              <a:rPr lang="en-US" sz="1200" b="1">
                <a:solidFill>
                  <a:schemeClr val="tx2"/>
                </a:solidFill>
                <a:latin typeface="Univers Condensed" panose="020B0506020202050204" pitchFamily="34" charset="0"/>
              </a:rPr>
              <a:t>EPM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D424B73-7E41-AB97-716C-041F48631AC8}"/>
              </a:ext>
            </a:extLst>
          </p:cNvPr>
          <p:cNvGrpSpPr/>
          <p:nvPr/>
        </p:nvGrpSpPr>
        <p:grpSpPr>
          <a:xfrm>
            <a:off x="9968739" y="3783270"/>
            <a:ext cx="478619" cy="421052"/>
            <a:chOff x="8484126" y="2848219"/>
            <a:chExt cx="478619" cy="421052"/>
          </a:xfrm>
        </p:grpSpPr>
        <p:sp>
          <p:nvSpPr>
            <p:cNvPr id="33" name="Hexagon 32">
              <a:extLst>
                <a:ext uri="{FF2B5EF4-FFF2-40B4-BE49-F238E27FC236}">
                  <a16:creationId xmlns:a16="http://schemas.microsoft.com/office/drawing/2014/main" id="{3DC565DF-0DE8-531C-9504-26F1F173B68C}"/>
                </a:ext>
              </a:extLst>
            </p:cNvPr>
            <p:cNvSpPr/>
            <p:nvPr/>
          </p:nvSpPr>
          <p:spPr>
            <a:xfrm>
              <a:off x="8484126" y="2848219"/>
              <a:ext cx="478619" cy="421052"/>
            </a:xfrm>
            <a:prstGeom prst="hexagon">
              <a:avLst>
                <a:gd name="adj" fmla="val 28104"/>
                <a:gd name="vf" fmla="val 115470"/>
              </a:avLst>
            </a:prstGeom>
            <a:noFill/>
            <a:ln w="127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spcBef>
                  <a:spcPts val="400"/>
                </a:spcBef>
              </a:pPr>
              <a:r>
                <a:rPr lang="en-US" sz="800" b="1">
                  <a:solidFill>
                    <a:schemeClr val="tx2"/>
                  </a:solidFill>
                </a:rPr>
                <a:t>D</a:t>
              </a:r>
            </a:p>
            <a:p>
              <a:pPr algn="ctr">
                <a:spcBef>
                  <a:spcPts val="400"/>
                </a:spcBef>
              </a:pPr>
              <a:r>
                <a:rPr lang="en-US" sz="800" b="1">
                  <a:solidFill>
                    <a:schemeClr val="tx2"/>
                  </a:solidFill>
                </a:rPr>
                <a:t>S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360F7F6-5E1D-B006-A144-72BF1D0E6903}"/>
                </a:ext>
              </a:extLst>
            </p:cNvPr>
            <p:cNvCxnSpPr>
              <a:cxnSpLocks/>
            </p:cNvCxnSpPr>
            <p:nvPr/>
          </p:nvCxnSpPr>
          <p:spPr>
            <a:xfrm>
              <a:off x="8645399" y="3058745"/>
              <a:ext cx="156072" cy="0"/>
            </a:xfrm>
            <a:prstGeom prst="line">
              <a:avLst/>
            </a:prstGeom>
            <a:ln w="95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687DA0D-C814-75CB-AD9D-B743FDE6CA53}"/>
              </a:ext>
            </a:extLst>
          </p:cNvPr>
          <p:cNvGrpSpPr/>
          <p:nvPr/>
        </p:nvGrpSpPr>
        <p:grpSpPr>
          <a:xfrm>
            <a:off x="9968739" y="1576099"/>
            <a:ext cx="478619" cy="421052"/>
            <a:chOff x="8484126" y="2848219"/>
            <a:chExt cx="478619" cy="421052"/>
          </a:xfrm>
        </p:grpSpPr>
        <p:sp>
          <p:nvSpPr>
            <p:cNvPr id="36" name="Hexagon 35">
              <a:extLst>
                <a:ext uri="{FF2B5EF4-FFF2-40B4-BE49-F238E27FC236}">
                  <a16:creationId xmlns:a16="http://schemas.microsoft.com/office/drawing/2014/main" id="{EA47B285-0249-C54B-1DCA-FB4D1B060443}"/>
                </a:ext>
              </a:extLst>
            </p:cNvPr>
            <p:cNvSpPr/>
            <p:nvPr/>
          </p:nvSpPr>
          <p:spPr>
            <a:xfrm>
              <a:off x="8484126" y="2848219"/>
              <a:ext cx="478619" cy="421052"/>
            </a:xfrm>
            <a:prstGeom prst="hexagon">
              <a:avLst>
                <a:gd name="adj" fmla="val 28104"/>
                <a:gd name="vf" fmla="val 115470"/>
              </a:avLst>
            </a:prstGeom>
            <a:noFill/>
            <a:ln w="127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spcBef>
                  <a:spcPts val="400"/>
                </a:spcBef>
              </a:pPr>
              <a:r>
                <a:rPr lang="en-US" sz="800" b="1">
                  <a:solidFill>
                    <a:schemeClr val="tx2"/>
                  </a:solidFill>
                </a:rPr>
                <a:t>D</a:t>
              </a:r>
            </a:p>
            <a:p>
              <a:pPr algn="ctr">
                <a:spcBef>
                  <a:spcPts val="400"/>
                </a:spcBef>
              </a:pPr>
              <a:r>
                <a:rPr lang="en-US" sz="800" b="1">
                  <a:solidFill>
                    <a:schemeClr val="tx2"/>
                  </a:solidFill>
                </a:rPr>
                <a:t>V</a:t>
              </a:r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0C47ABA-8A4F-A878-C5D8-BFD595605E86}"/>
                </a:ext>
              </a:extLst>
            </p:cNvPr>
            <p:cNvCxnSpPr>
              <a:cxnSpLocks/>
            </p:cNvCxnSpPr>
            <p:nvPr/>
          </p:nvCxnSpPr>
          <p:spPr>
            <a:xfrm>
              <a:off x="8645399" y="3058745"/>
              <a:ext cx="156072" cy="0"/>
            </a:xfrm>
            <a:prstGeom prst="line">
              <a:avLst/>
            </a:prstGeom>
            <a:ln w="95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7A79EAF-5072-D6B9-CF3C-1266B724B70D}"/>
              </a:ext>
            </a:extLst>
          </p:cNvPr>
          <p:cNvGrpSpPr/>
          <p:nvPr/>
        </p:nvGrpSpPr>
        <p:grpSpPr>
          <a:xfrm>
            <a:off x="9968739" y="4892001"/>
            <a:ext cx="478619" cy="421052"/>
            <a:chOff x="8484126" y="2848219"/>
            <a:chExt cx="478619" cy="421052"/>
          </a:xfrm>
        </p:grpSpPr>
        <p:sp>
          <p:nvSpPr>
            <p:cNvPr id="39" name="Hexagon 38">
              <a:extLst>
                <a:ext uri="{FF2B5EF4-FFF2-40B4-BE49-F238E27FC236}">
                  <a16:creationId xmlns:a16="http://schemas.microsoft.com/office/drawing/2014/main" id="{27FD8BA1-AB51-2FEB-D955-8D660626DC22}"/>
                </a:ext>
              </a:extLst>
            </p:cNvPr>
            <p:cNvSpPr/>
            <p:nvPr/>
          </p:nvSpPr>
          <p:spPr>
            <a:xfrm>
              <a:off x="8484126" y="2848219"/>
              <a:ext cx="478619" cy="421052"/>
            </a:xfrm>
            <a:prstGeom prst="hexagon">
              <a:avLst>
                <a:gd name="adj" fmla="val 28104"/>
                <a:gd name="vf" fmla="val 115470"/>
              </a:avLst>
            </a:prstGeom>
            <a:noFill/>
            <a:ln w="127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spcBef>
                  <a:spcPts val="400"/>
                </a:spcBef>
              </a:pPr>
              <a:r>
                <a:rPr lang="en-US" sz="800" b="1">
                  <a:solidFill>
                    <a:schemeClr val="tx2"/>
                  </a:solidFill>
                </a:rPr>
                <a:t>L</a:t>
              </a:r>
            </a:p>
            <a:p>
              <a:pPr algn="ctr">
                <a:spcBef>
                  <a:spcPts val="400"/>
                </a:spcBef>
              </a:pPr>
              <a:r>
                <a:rPr lang="en-US" sz="800" b="1">
                  <a:solidFill>
                    <a:schemeClr val="tx2"/>
                  </a:solidFill>
                </a:rPr>
                <a:t>C</a:t>
              </a: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7A5BF193-4183-EA0B-69A5-2E741C6A5770}"/>
                </a:ext>
              </a:extLst>
            </p:cNvPr>
            <p:cNvCxnSpPr>
              <a:cxnSpLocks/>
            </p:cNvCxnSpPr>
            <p:nvPr/>
          </p:nvCxnSpPr>
          <p:spPr>
            <a:xfrm>
              <a:off x="8645399" y="3058745"/>
              <a:ext cx="156072" cy="0"/>
            </a:xfrm>
            <a:prstGeom prst="line">
              <a:avLst/>
            </a:prstGeom>
            <a:ln w="95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11C0381-3DB2-553F-D2C0-EE91E162B754}"/>
              </a:ext>
            </a:extLst>
          </p:cNvPr>
          <p:cNvGrpSpPr/>
          <p:nvPr/>
        </p:nvGrpSpPr>
        <p:grpSpPr>
          <a:xfrm>
            <a:off x="9968739" y="2686548"/>
            <a:ext cx="478619" cy="421052"/>
            <a:chOff x="8484126" y="2848219"/>
            <a:chExt cx="478619" cy="421052"/>
          </a:xfrm>
        </p:grpSpPr>
        <p:sp>
          <p:nvSpPr>
            <p:cNvPr id="42" name="Hexagon 41">
              <a:extLst>
                <a:ext uri="{FF2B5EF4-FFF2-40B4-BE49-F238E27FC236}">
                  <a16:creationId xmlns:a16="http://schemas.microsoft.com/office/drawing/2014/main" id="{83EB0A5D-260F-1FDE-EAF7-4E4226420FD6}"/>
                </a:ext>
              </a:extLst>
            </p:cNvPr>
            <p:cNvSpPr/>
            <p:nvPr/>
          </p:nvSpPr>
          <p:spPr>
            <a:xfrm>
              <a:off x="8484126" y="2848219"/>
              <a:ext cx="478619" cy="421052"/>
            </a:xfrm>
            <a:prstGeom prst="hexagon">
              <a:avLst>
                <a:gd name="adj" fmla="val 28104"/>
                <a:gd name="vf" fmla="val 115470"/>
              </a:avLst>
            </a:prstGeom>
            <a:noFill/>
            <a:ln w="127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spcBef>
                  <a:spcPts val="400"/>
                </a:spcBef>
              </a:pPr>
              <a:r>
                <a:rPr lang="en-US" sz="800" b="1">
                  <a:solidFill>
                    <a:schemeClr val="tx2"/>
                  </a:solidFill>
                </a:rPr>
                <a:t>P</a:t>
              </a:r>
            </a:p>
            <a:p>
              <a:pPr algn="ctr">
                <a:spcBef>
                  <a:spcPts val="400"/>
                </a:spcBef>
              </a:pPr>
              <a:r>
                <a:rPr lang="en-US" sz="800" b="1">
                  <a:solidFill>
                    <a:schemeClr val="tx2"/>
                  </a:solidFill>
                </a:rPr>
                <a:t>M</a:t>
              </a: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F1B034A-FC94-E09C-1A94-AA7F003E4BD0}"/>
                </a:ext>
              </a:extLst>
            </p:cNvPr>
            <p:cNvCxnSpPr>
              <a:cxnSpLocks/>
            </p:cNvCxnSpPr>
            <p:nvPr/>
          </p:nvCxnSpPr>
          <p:spPr>
            <a:xfrm>
              <a:off x="8645399" y="3058745"/>
              <a:ext cx="156072" cy="0"/>
            </a:xfrm>
            <a:prstGeom prst="line">
              <a:avLst/>
            </a:prstGeom>
            <a:ln w="95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4" name="Picture 4" descr="Home - Werken bij Finext">
            <a:extLst>
              <a:ext uri="{FF2B5EF4-FFF2-40B4-BE49-F238E27FC236}">
                <a16:creationId xmlns:a16="http://schemas.microsoft.com/office/drawing/2014/main" id="{AFBEFC2F-E1FB-DE8E-BCFD-C926C0D188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5207" y="5656786"/>
            <a:ext cx="251428" cy="251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6B817E25-8E21-80E1-9984-2286BA916A76}"/>
              </a:ext>
            </a:extLst>
          </p:cNvPr>
          <p:cNvGrpSpPr/>
          <p:nvPr/>
        </p:nvGrpSpPr>
        <p:grpSpPr>
          <a:xfrm>
            <a:off x="2878040" y="511422"/>
            <a:ext cx="478619" cy="421052"/>
            <a:chOff x="8484126" y="2848219"/>
            <a:chExt cx="478619" cy="421052"/>
          </a:xfrm>
        </p:grpSpPr>
        <p:sp>
          <p:nvSpPr>
            <p:cNvPr id="46" name="Hexagon 45">
              <a:extLst>
                <a:ext uri="{FF2B5EF4-FFF2-40B4-BE49-F238E27FC236}">
                  <a16:creationId xmlns:a16="http://schemas.microsoft.com/office/drawing/2014/main" id="{BE8C2778-37DD-247E-150A-18959899BE87}"/>
                </a:ext>
              </a:extLst>
            </p:cNvPr>
            <p:cNvSpPr/>
            <p:nvPr/>
          </p:nvSpPr>
          <p:spPr>
            <a:xfrm>
              <a:off x="8484126" y="2848219"/>
              <a:ext cx="478619" cy="421052"/>
            </a:xfrm>
            <a:prstGeom prst="hexagon">
              <a:avLst>
                <a:gd name="adj" fmla="val 28104"/>
                <a:gd name="vf" fmla="val 115470"/>
              </a:avLst>
            </a:prstGeom>
            <a:noFill/>
            <a:ln w="12700">
              <a:solidFill>
                <a:srgbClr val="4FC5D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spcBef>
                  <a:spcPts val="400"/>
                </a:spcBef>
              </a:pPr>
              <a:r>
                <a:rPr lang="en-US" sz="800" b="1">
                  <a:solidFill>
                    <a:srgbClr val="4FC5D1"/>
                  </a:solidFill>
                </a:rPr>
                <a:t>D</a:t>
              </a:r>
            </a:p>
            <a:p>
              <a:pPr algn="ctr">
                <a:spcBef>
                  <a:spcPts val="400"/>
                </a:spcBef>
              </a:pPr>
              <a:r>
                <a:rPr lang="en-US" sz="800" b="1">
                  <a:solidFill>
                    <a:srgbClr val="4FC5D1"/>
                  </a:solidFill>
                </a:rPr>
                <a:t>E</a:t>
              </a:r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F948048A-B63D-6D1E-174C-02F507FCE384}"/>
                </a:ext>
              </a:extLst>
            </p:cNvPr>
            <p:cNvCxnSpPr>
              <a:cxnSpLocks/>
            </p:cNvCxnSpPr>
            <p:nvPr/>
          </p:nvCxnSpPr>
          <p:spPr>
            <a:xfrm>
              <a:off x="8645399" y="3058745"/>
              <a:ext cx="156072" cy="0"/>
            </a:xfrm>
            <a:prstGeom prst="line">
              <a:avLst/>
            </a:prstGeom>
            <a:ln w="9525">
              <a:solidFill>
                <a:srgbClr val="4FC5D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1EF7F1B-D772-E95B-68AB-038093DACAB2}"/>
              </a:ext>
            </a:extLst>
          </p:cNvPr>
          <p:cNvGrpSpPr/>
          <p:nvPr/>
        </p:nvGrpSpPr>
        <p:grpSpPr>
          <a:xfrm>
            <a:off x="5822254" y="518735"/>
            <a:ext cx="478619" cy="421052"/>
            <a:chOff x="8484126" y="2848219"/>
            <a:chExt cx="478619" cy="421052"/>
          </a:xfrm>
        </p:grpSpPr>
        <p:sp>
          <p:nvSpPr>
            <p:cNvPr id="49" name="Hexagon 48">
              <a:extLst>
                <a:ext uri="{FF2B5EF4-FFF2-40B4-BE49-F238E27FC236}">
                  <a16:creationId xmlns:a16="http://schemas.microsoft.com/office/drawing/2014/main" id="{6B15B1D9-F75D-3ACF-0956-2CD5C270F490}"/>
                </a:ext>
              </a:extLst>
            </p:cNvPr>
            <p:cNvSpPr/>
            <p:nvPr/>
          </p:nvSpPr>
          <p:spPr>
            <a:xfrm>
              <a:off x="8484126" y="2848219"/>
              <a:ext cx="478619" cy="421052"/>
            </a:xfrm>
            <a:prstGeom prst="hexagon">
              <a:avLst>
                <a:gd name="adj" fmla="val 28104"/>
                <a:gd name="vf" fmla="val 115470"/>
              </a:avLst>
            </a:prstGeom>
            <a:noFill/>
            <a:ln w="12700">
              <a:solidFill>
                <a:srgbClr val="4FC5D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spcBef>
                  <a:spcPts val="400"/>
                </a:spcBef>
              </a:pPr>
              <a:r>
                <a:rPr lang="en-US" sz="800" b="1">
                  <a:solidFill>
                    <a:srgbClr val="4FC5D1"/>
                  </a:solidFill>
                </a:rPr>
                <a:t>D</a:t>
              </a:r>
            </a:p>
            <a:p>
              <a:pPr algn="ctr">
                <a:spcBef>
                  <a:spcPts val="400"/>
                </a:spcBef>
              </a:pPr>
              <a:r>
                <a:rPr lang="en-US" sz="800" b="1">
                  <a:solidFill>
                    <a:srgbClr val="4FC5D1"/>
                  </a:solidFill>
                </a:rPr>
                <a:t>E</a:t>
              </a:r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F26C5B53-560F-4913-1AB1-C8AA8FFA6E49}"/>
                </a:ext>
              </a:extLst>
            </p:cNvPr>
            <p:cNvCxnSpPr>
              <a:cxnSpLocks/>
            </p:cNvCxnSpPr>
            <p:nvPr/>
          </p:nvCxnSpPr>
          <p:spPr>
            <a:xfrm>
              <a:off x="8645399" y="3058745"/>
              <a:ext cx="156072" cy="0"/>
            </a:xfrm>
            <a:prstGeom prst="line">
              <a:avLst/>
            </a:prstGeom>
            <a:ln w="9525">
              <a:solidFill>
                <a:srgbClr val="4FC5D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1" name="Connector: Elbow 50">
            <a:extLst>
              <a:ext uri="{FF2B5EF4-FFF2-40B4-BE49-F238E27FC236}">
                <a16:creationId xmlns:a16="http://schemas.microsoft.com/office/drawing/2014/main" id="{E4847E6E-4B5A-9541-10B7-5B2A1393E69C}"/>
              </a:ext>
            </a:extLst>
          </p:cNvPr>
          <p:cNvCxnSpPr>
            <a:cxnSpLocks/>
            <a:stCxn id="16" idx="3"/>
            <a:endCxn id="29" idx="1"/>
          </p:cNvCxnSpPr>
          <p:nvPr/>
        </p:nvCxnSpPr>
        <p:spPr>
          <a:xfrm flipV="1">
            <a:off x="9335706" y="1652856"/>
            <a:ext cx="214659" cy="71607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75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or: Elbow 51">
            <a:extLst>
              <a:ext uri="{FF2B5EF4-FFF2-40B4-BE49-F238E27FC236}">
                <a16:creationId xmlns:a16="http://schemas.microsoft.com/office/drawing/2014/main" id="{DE791EBC-BF09-BBB0-E498-197C87BDCF2D}"/>
              </a:ext>
            </a:extLst>
          </p:cNvPr>
          <p:cNvCxnSpPr>
            <a:cxnSpLocks/>
            <a:stCxn id="4" idx="2"/>
            <a:endCxn id="22" idx="1"/>
          </p:cNvCxnSpPr>
          <p:nvPr/>
        </p:nvCxnSpPr>
        <p:spPr>
          <a:xfrm rot="16200000" flipH="1">
            <a:off x="7482268" y="1787447"/>
            <a:ext cx="278798" cy="3857395"/>
          </a:xfrm>
          <a:prstGeom prst="bentConnector2">
            <a:avLst/>
          </a:prstGeom>
          <a:ln w="12700">
            <a:solidFill>
              <a:schemeClr val="bg1">
                <a:lumMod val="75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or: Elbow 52">
            <a:extLst>
              <a:ext uri="{FF2B5EF4-FFF2-40B4-BE49-F238E27FC236}">
                <a16:creationId xmlns:a16="http://schemas.microsoft.com/office/drawing/2014/main" id="{BF6AD1F2-30DA-7BEA-CA9B-94E21B509960}"/>
              </a:ext>
            </a:extLst>
          </p:cNvPr>
          <p:cNvCxnSpPr>
            <a:cxnSpLocks/>
            <a:stCxn id="16" idx="3"/>
            <a:endCxn id="27" idx="1"/>
          </p:cNvCxnSpPr>
          <p:nvPr/>
        </p:nvCxnSpPr>
        <p:spPr>
          <a:xfrm>
            <a:off x="9335706" y="2368933"/>
            <a:ext cx="214659" cy="258795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75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or: Elbow 53">
            <a:extLst>
              <a:ext uri="{FF2B5EF4-FFF2-40B4-BE49-F238E27FC236}">
                <a16:creationId xmlns:a16="http://schemas.microsoft.com/office/drawing/2014/main" id="{067052A4-39D9-57DB-3CB7-F91C6CE38301}"/>
              </a:ext>
            </a:extLst>
          </p:cNvPr>
          <p:cNvCxnSpPr>
            <a:cxnSpLocks/>
            <a:stCxn id="16" idx="3"/>
            <a:endCxn id="31" idx="1"/>
          </p:cNvCxnSpPr>
          <p:nvPr/>
        </p:nvCxnSpPr>
        <p:spPr>
          <a:xfrm>
            <a:off x="9335706" y="2368933"/>
            <a:ext cx="214659" cy="341356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75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or: Elbow 54">
            <a:extLst>
              <a:ext uri="{FF2B5EF4-FFF2-40B4-BE49-F238E27FC236}">
                <a16:creationId xmlns:a16="http://schemas.microsoft.com/office/drawing/2014/main" id="{4517CF75-A2EB-54A4-4059-BC92451965E5}"/>
              </a:ext>
            </a:extLst>
          </p:cNvPr>
          <p:cNvCxnSpPr>
            <a:cxnSpLocks/>
            <a:stCxn id="16" idx="3"/>
            <a:endCxn id="30" idx="1"/>
          </p:cNvCxnSpPr>
          <p:nvPr/>
        </p:nvCxnSpPr>
        <p:spPr>
          <a:xfrm>
            <a:off x="9335706" y="2368933"/>
            <a:ext cx="214659" cy="38526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75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or: Elbow 55">
            <a:extLst>
              <a:ext uri="{FF2B5EF4-FFF2-40B4-BE49-F238E27FC236}">
                <a16:creationId xmlns:a16="http://schemas.microsoft.com/office/drawing/2014/main" id="{94AFE348-89E1-C1B5-70B1-F677443F1686}"/>
              </a:ext>
            </a:extLst>
          </p:cNvPr>
          <p:cNvCxnSpPr>
            <a:cxnSpLocks/>
            <a:endCxn id="1028" idx="2"/>
          </p:cNvCxnSpPr>
          <p:nvPr/>
        </p:nvCxnSpPr>
        <p:spPr>
          <a:xfrm rot="10800000">
            <a:off x="5606063" y="3587553"/>
            <a:ext cx="3944302" cy="419036"/>
          </a:xfrm>
          <a:prstGeom prst="bentConnector2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or: Elbow 56">
            <a:extLst>
              <a:ext uri="{FF2B5EF4-FFF2-40B4-BE49-F238E27FC236}">
                <a16:creationId xmlns:a16="http://schemas.microsoft.com/office/drawing/2014/main" id="{07F06D50-B48C-91BF-9D38-91F63BF83A8B}"/>
              </a:ext>
            </a:extLst>
          </p:cNvPr>
          <p:cNvCxnSpPr>
            <a:cxnSpLocks/>
            <a:endCxn id="1028" idx="2"/>
          </p:cNvCxnSpPr>
          <p:nvPr/>
        </p:nvCxnSpPr>
        <p:spPr>
          <a:xfrm rot="10800000">
            <a:off x="5606063" y="3587553"/>
            <a:ext cx="3944302" cy="1486610"/>
          </a:xfrm>
          <a:prstGeom prst="bentConnector2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or: Elbow 57">
            <a:extLst>
              <a:ext uri="{FF2B5EF4-FFF2-40B4-BE49-F238E27FC236}">
                <a16:creationId xmlns:a16="http://schemas.microsoft.com/office/drawing/2014/main" id="{F81C4EB8-8605-279F-A7D3-AD61A6C5DD7B}"/>
              </a:ext>
            </a:extLst>
          </p:cNvPr>
          <p:cNvCxnSpPr>
            <a:cxnSpLocks/>
            <a:endCxn id="1028" idx="2"/>
          </p:cNvCxnSpPr>
          <p:nvPr/>
        </p:nvCxnSpPr>
        <p:spPr>
          <a:xfrm rot="10800000">
            <a:off x="5606063" y="3587554"/>
            <a:ext cx="3944302" cy="2320665"/>
          </a:xfrm>
          <a:prstGeom prst="bentConnector2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Group 58">
            <a:extLst>
              <a:ext uri="{FF2B5EF4-FFF2-40B4-BE49-F238E27FC236}">
                <a16:creationId xmlns:a16="http://schemas.microsoft.com/office/drawing/2014/main" id="{75687806-7494-7042-1BC0-1132EBDF87FA}"/>
              </a:ext>
            </a:extLst>
          </p:cNvPr>
          <p:cNvGrpSpPr/>
          <p:nvPr/>
        </p:nvGrpSpPr>
        <p:grpSpPr>
          <a:xfrm>
            <a:off x="2294502" y="4195629"/>
            <a:ext cx="478619" cy="421052"/>
            <a:chOff x="8484126" y="2848219"/>
            <a:chExt cx="478619" cy="421052"/>
          </a:xfrm>
        </p:grpSpPr>
        <p:sp>
          <p:nvSpPr>
            <p:cNvPr id="60" name="Hexagon 59">
              <a:extLst>
                <a:ext uri="{FF2B5EF4-FFF2-40B4-BE49-F238E27FC236}">
                  <a16:creationId xmlns:a16="http://schemas.microsoft.com/office/drawing/2014/main" id="{5105861D-DFE4-B57D-611D-CF4E3077DE6B}"/>
                </a:ext>
              </a:extLst>
            </p:cNvPr>
            <p:cNvSpPr/>
            <p:nvPr/>
          </p:nvSpPr>
          <p:spPr>
            <a:xfrm>
              <a:off x="8484126" y="2848219"/>
              <a:ext cx="478619" cy="421052"/>
            </a:xfrm>
            <a:prstGeom prst="hexagon">
              <a:avLst>
                <a:gd name="adj" fmla="val 28104"/>
                <a:gd name="vf" fmla="val 115470"/>
              </a:avLst>
            </a:prstGeom>
            <a:noFill/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spcBef>
                  <a:spcPts val="400"/>
                </a:spcBef>
              </a:pPr>
              <a:r>
                <a:rPr lang="en-US" sz="800" b="1">
                  <a:solidFill>
                    <a:schemeClr val="accent1">
                      <a:lumMod val="75000"/>
                    </a:schemeClr>
                  </a:solidFill>
                </a:rPr>
                <a:t>D</a:t>
              </a:r>
            </a:p>
            <a:p>
              <a:pPr algn="ctr">
                <a:spcBef>
                  <a:spcPts val="400"/>
                </a:spcBef>
              </a:pPr>
              <a:r>
                <a:rPr lang="en-US" sz="800" b="1">
                  <a:solidFill>
                    <a:schemeClr val="accent1">
                      <a:lumMod val="75000"/>
                    </a:schemeClr>
                  </a:solidFill>
                </a:rPr>
                <a:t>E</a:t>
              </a:r>
            </a:p>
          </p:txBody>
        </p: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EC3AA0AF-35C0-EC37-D9B4-C770CA4C538D}"/>
                </a:ext>
              </a:extLst>
            </p:cNvPr>
            <p:cNvCxnSpPr>
              <a:cxnSpLocks/>
            </p:cNvCxnSpPr>
            <p:nvPr/>
          </p:nvCxnSpPr>
          <p:spPr>
            <a:xfrm>
              <a:off x="8645399" y="3058745"/>
              <a:ext cx="156072" cy="0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73A5E0F9-42F0-3877-0045-262DA59B4FF2}"/>
              </a:ext>
            </a:extLst>
          </p:cNvPr>
          <p:cNvGrpSpPr/>
          <p:nvPr/>
        </p:nvGrpSpPr>
        <p:grpSpPr>
          <a:xfrm>
            <a:off x="2293067" y="5316977"/>
            <a:ext cx="478619" cy="421052"/>
            <a:chOff x="8484126" y="2848219"/>
            <a:chExt cx="478619" cy="421052"/>
          </a:xfrm>
        </p:grpSpPr>
        <p:sp>
          <p:nvSpPr>
            <p:cNvPr id="63" name="Hexagon 62">
              <a:extLst>
                <a:ext uri="{FF2B5EF4-FFF2-40B4-BE49-F238E27FC236}">
                  <a16:creationId xmlns:a16="http://schemas.microsoft.com/office/drawing/2014/main" id="{F6BD014A-8166-FA03-3A9E-692C4247F6B3}"/>
                </a:ext>
              </a:extLst>
            </p:cNvPr>
            <p:cNvSpPr/>
            <p:nvPr/>
          </p:nvSpPr>
          <p:spPr>
            <a:xfrm>
              <a:off x="8484126" y="2848219"/>
              <a:ext cx="478619" cy="421052"/>
            </a:xfrm>
            <a:prstGeom prst="hexagon">
              <a:avLst>
                <a:gd name="adj" fmla="val 28104"/>
                <a:gd name="vf" fmla="val 115470"/>
              </a:avLst>
            </a:prstGeom>
            <a:noFill/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spcBef>
                  <a:spcPts val="400"/>
                </a:spcBef>
              </a:pPr>
              <a:r>
                <a:rPr lang="en-US" sz="800" b="1">
                  <a:solidFill>
                    <a:schemeClr val="accent1">
                      <a:lumMod val="75000"/>
                    </a:schemeClr>
                  </a:solidFill>
                </a:rPr>
                <a:t>L</a:t>
              </a:r>
            </a:p>
            <a:p>
              <a:pPr algn="ctr">
                <a:spcBef>
                  <a:spcPts val="400"/>
                </a:spcBef>
              </a:pPr>
              <a:r>
                <a:rPr lang="en-US" sz="800" b="1">
                  <a:solidFill>
                    <a:schemeClr val="accent1">
                      <a:lumMod val="75000"/>
                    </a:schemeClr>
                  </a:solidFill>
                </a:rPr>
                <a:t>C</a:t>
              </a:r>
            </a:p>
          </p:txBody>
        </p:sp>
        <p:cxnSp>
          <p:nvCxnSpPr>
            <p:cNvPr id="1024" name="Straight Connector 1023">
              <a:extLst>
                <a:ext uri="{FF2B5EF4-FFF2-40B4-BE49-F238E27FC236}">
                  <a16:creationId xmlns:a16="http://schemas.microsoft.com/office/drawing/2014/main" id="{1CA6AEBA-5ADC-13E6-0E5F-D9D369DB5572}"/>
                </a:ext>
              </a:extLst>
            </p:cNvPr>
            <p:cNvCxnSpPr>
              <a:cxnSpLocks/>
            </p:cNvCxnSpPr>
            <p:nvPr/>
          </p:nvCxnSpPr>
          <p:spPr>
            <a:xfrm>
              <a:off x="8645399" y="3058745"/>
              <a:ext cx="156072" cy="0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25" name="Rechthoek: afgeronde hoeken 10">
            <a:extLst>
              <a:ext uri="{FF2B5EF4-FFF2-40B4-BE49-F238E27FC236}">
                <a16:creationId xmlns:a16="http://schemas.microsoft.com/office/drawing/2014/main" id="{35A92B16-466B-5661-E61F-784BDBB80F5D}"/>
              </a:ext>
            </a:extLst>
          </p:cNvPr>
          <p:cNvSpPr/>
          <p:nvPr/>
        </p:nvSpPr>
        <p:spPr>
          <a:xfrm>
            <a:off x="2747280" y="6116069"/>
            <a:ext cx="6588425" cy="376989"/>
          </a:xfrm>
          <a:prstGeom prst="roundRect">
            <a:avLst>
              <a:gd name="adj" fmla="val 6742"/>
            </a:avLst>
          </a:prstGeom>
          <a:solidFill>
            <a:schemeClr val="bg1"/>
          </a:solidFill>
          <a:ln>
            <a:solidFill>
              <a:srgbClr val="4FC5D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4FC5D1"/>
                </a:solidFill>
                <a:effectLst/>
                <a:uLnTx/>
                <a:uFillTx/>
                <a:latin typeface="Univers Condensed" panose="020B0506020202050204" pitchFamily="34" charset="0"/>
                <a:ea typeface="+mn-ea"/>
                <a:cs typeface="+mn-cs"/>
              </a:rPr>
              <a:t>ORCHESTRATION / GOVERNANCE / DATA QUALITY / DATA CATALOG</a:t>
            </a:r>
          </a:p>
        </p:txBody>
      </p:sp>
      <p:sp>
        <p:nvSpPr>
          <p:cNvPr id="1028" name="Rechthoek: afgeronde hoeken 10">
            <a:extLst>
              <a:ext uri="{FF2B5EF4-FFF2-40B4-BE49-F238E27FC236}">
                <a16:creationId xmlns:a16="http://schemas.microsoft.com/office/drawing/2014/main" id="{F183FD1D-79B8-BF6C-CCE4-B973EB946669}"/>
              </a:ext>
            </a:extLst>
          </p:cNvPr>
          <p:cNvSpPr/>
          <p:nvPr/>
        </p:nvSpPr>
        <p:spPr>
          <a:xfrm>
            <a:off x="4948379" y="1150313"/>
            <a:ext cx="1315367" cy="2437240"/>
          </a:xfrm>
          <a:prstGeom prst="roundRect">
            <a:avLst>
              <a:gd name="adj" fmla="val 2894"/>
            </a:avLst>
          </a:prstGeom>
          <a:ln>
            <a:solidFill>
              <a:srgbClr val="4FC5D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US" sz="300" b="1">
              <a:solidFill>
                <a:srgbClr val="4FC5D1"/>
              </a:solidFill>
              <a:latin typeface="Univers Condensed" panose="020B0506020202050204" pitchFamily="34" charset="0"/>
            </a:endParaRPr>
          </a:p>
          <a:p>
            <a:pPr algn="ctr"/>
            <a:r>
              <a:rPr lang="en-US" sz="1200" b="1">
                <a:solidFill>
                  <a:srgbClr val="4FC5D1"/>
                </a:solidFill>
                <a:latin typeface="Univers Condensed" panose="020B0506020202050204" pitchFamily="34" charset="0"/>
              </a:rPr>
              <a:t>BRONZE</a:t>
            </a:r>
          </a:p>
          <a:p>
            <a:pPr algn="ctr"/>
            <a:r>
              <a:rPr lang="en-US" sz="1200" b="1">
                <a:solidFill>
                  <a:srgbClr val="4FC5D1"/>
                </a:solidFill>
                <a:latin typeface="Univers Condensed" panose="020B0506020202050204" pitchFamily="34" charset="0"/>
              </a:rPr>
              <a:t>(RAW)</a:t>
            </a:r>
          </a:p>
          <a:p>
            <a:pPr algn="ctr"/>
            <a:endParaRPr lang="en-US" sz="1200" b="1">
              <a:solidFill>
                <a:srgbClr val="4FC5D1"/>
              </a:solidFill>
              <a:latin typeface="Univers Condensed" panose="020B050602020205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4FC5D1"/>
                </a:solidFill>
                <a:latin typeface="Univers Condensed" panose="020B0506020202050204" pitchFamily="34" charset="0"/>
              </a:rPr>
              <a:t>Staging</a:t>
            </a:r>
          </a:p>
        </p:txBody>
      </p:sp>
      <p:pic>
        <p:nvPicPr>
          <p:cNvPr id="17" name="Picture 5" descr="Remote Jobs at Airbyte">
            <a:extLst>
              <a:ext uri="{FF2B5EF4-FFF2-40B4-BE49-F238E27FC236}">
                <a16:creationId xmlns:a16="http://schemas.microsoft.com/office/drawing/2014/main" id="{B9B2382D-C46D-E274-039D-D7BC251095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055" y="2958732"/>
            <a:ext cx="1034721" cy="30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7" name="Titel 1">
            <a:extLst>
              <a:ext uri="{FF2B5EF4-FFF2-40B4-BE49-F238E27FC236}">
                <a16:creationId xmlns:a16="http://schemas.microsoft.com/office/drawing/2014/main" id="{EE21BAD1-7AF1-FC8A-5DF6-D38E7C0DB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20" y="726728"/>
            <a:ext cx="1667510" cy="1071190"/>
          </a:xfrm>
        </p:spPr>
        <p:txBody>
          <a:bodyPr/>
          <a:lstStyle/>
          <a:p>
            <a:r>
              <a:rPr lang="nl-NL" sz="2000"/>
              <a:t>The </a:t>
            </a:r>
            <a:r>
              <a:rPr lang="nl-NL" sz="2000" err="1"/>
              <a:t>problem</a:t>
            </a:r>
          </a:p>
        </p:txBody>
      </p:sp>
    </p:spTree>
    <p:extLst>
      <p:ext uri="{BB962C8B-B14F-4D97-AF65-F5344CB8AC3E}">
        <p14:creationId xmlns:p14="http://schemas.microsoft.com/office/powerpoint/2010/main" val="2256371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8CC1A9-F4D7-F541-D0DB-73D0B5D8C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ADCBF-357F-4343-B3AE-09D1C3C30EB2}" type="slidenum">
              <a:rPr lang="en-NL" smtClean="0"/>
              <a:t>5</a:t>
            </a:fld>
            <a:endParaRPr lang="en-NL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8C73DF2-8BF7-5D6B-AD05-42ED43356E01}"/>
              </a:ext>
            </a:extLst>
          </p:cNvPr>
          <p:cNvSpPr/>
          <p:nvPr/>
        </p:nvSpPr>
        <p:spPr>
          <a:xfrm>
            <a:off x="3167540" y="3555305"/>
            <a:ext cx="19389" cy="2056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hthoek: afgeronde hoeken 10">
            <a:extLst>
              <a:ext uri="{FF2B5EF4-FFF2-40B4-BE49-F238E27FC236}">
                <a16:creationId xmlns:a16="http://schemas.microsoft.com/office/drawing/2014/main" id="{3B708BC7-7AFD-D8D2-4873-B258F2B3F23E}"/>
              </a:ext>
            </a:extLst>
          </p:cNvPr>
          <p:cNvSpPr/>
          <p:nvPr/>
        </p:nvSpPr>
        <p:spPr>
          <a:xfrm>
            <a:off x="1776767" y="1936770"/>
            <a:ext cx="1315367" cy="2998230"/>
          </a:xfrm>
          <a:prstGeom prst="roundRect">
            <a:avLst>
              <a:gd name="adj" fmla="val 2894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1200" b="1">
                <a:solidFill>
                  <a:schemeClr val="accent1"/>
                </a:solidFill>
                <a:latin typeface="Univers Condensed" panose="020B0506020202050204" pitchFamily="34" charset="0"/>
              </a:rPr>
              <a:t>DATA SOURCES</a:t>
            </a:r>
          </a:p>
          <a:p>
            <a:pPr algn="ctr"/>
            <a:endParaRPr lang="en-US" sz="1200" b="1">
              <a:solidFill>
                <a:schemeClr val="accent1"/>
              </a:solidFill>
              <a:latin typeface="Univers Condensed" panose="020B0506020202050204" pitchFamily="34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FA9A0D6E-2B16-A062-3C30-43744553B894}"/>
              </a:ext>
            </a:extLst>
          </p:cNvPr>
          <p:cNvSpPr/>
          <p:nvPr/>
        </p:nvSpPr>
        <p:spPr>
          <a:xfrm>
            <a:off x="2832967" y="2743287"/>
            <a:ext cx="295044" cy="6048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3B4BD32A-76F9-3D8A-AD0E-DD4C939F0E7C}"/>
              </a:ext>
            </a:extLst>
          </p:cNvPr>
          <p:cNvSpPr/>
          <p:nvPr/>
        </p:nvSpPr>
        <p:spPr>
          <a:xfrm>
            <a:off x="2832967" y="3169167"/>
            <a:ext cx="295044" cy="6048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61CC72-832D-2294-A518-B2F46395D459}"/>
              </a:ext>
            </a:extLst>
          </p:cNvPr>
          <p:cNvSpPr/>
          <p:nvPr/>
        </p:nvSpPr>
        <p:spPr>
          <a:xfrm>
            <a:off x="2869950" y="4162649"/>
            <a:ext cx="295044" cy="6048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BAC5B7D-6505-910D-2BEA-A8BD0D3BAFA5}"/>
              </a:ext>
            </a:extLst>
          </p:cNvPr>
          <p:cNvSpPr/>
          <p:nvPr/>
        </p:nvSpPr>
        <p:spPr>
          <a:xfrm>
            <a:off x="2857842" y="4584447"/>
            <a:ext cx="295044" cy="6048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6C605DDD-9A8B-248B-B4D9-343C20490FAB}"/>
              </a:ext>
            </a:extLst>
          </p:cNvPr>
          <p:cNvSpPr/>
          <p:nvPr/>
        </p:nvSpPr>
        <p:spPr>
          <a:xfrm>
            <a:off x="3224880" y="1936461"/>
            <a:ext cx="1316736" cy="2998231"/>
          </a:xfrm>
          <a:prstGeom prst="roundRect">
            <a:avLst>
              <a:gd name="adj" fmla="val 2108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1200" b="1">
                <a:solidFill>
                  <a:schemeClr val="accent1"/>
                </a:solidFill>
                <a:latin typeface="Univers Condensed" panose="020B0506020202050204" pitchFamily="34" charset="0"/>
              </a:rPr>
              <a:t>EXTRACT DATA</a:t>
            </a:r>
          </a:p>
        </p:txBody>
      </p:sp>
      <p:sp>
        <p:nvSpPr>
          <p:cNvPr id="10" name="Rechthoek: afgeronde hoeken 5">
            <a:extLst>
              <a:ext uri="{FF2B5EF4-FFF2-40B4-BE49-F238E27FC236}">
                <a16:creationId xmlns:a16="http://schemas.microsoft.com/office/drawing/2014/main" id="{D95C2B42-E3A5-4DC3-3580-4FD6079F696E}"/>
              </a:ext>
            </a:extLst>
          </p:cNvPr>
          <p:cNvSpPr/>
          <p:nvPr/>
        </p:nvSpPr>
        <p:spPr>
          <a:xfrm>
            <a:off x="6067717" y="1936461"/>
            <a:ext cx="1316736" cy="2998231"/>
          </a:xfrm>
          <a:prstGeom prst="roundRect">
            <a:avLst>
              <a:gd name="adj" fmla="val 314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1200" b="1">
                <a:solidFill>
                  <a:schemeClr val="accent1"/>
                </a:solidFill>
                <a:latin typeface="Univers Condensed" panose="020B0506020202050204" pitchFamily="34" charset="0"/>
              </a:rPr>
              <a:t>MODERN DATA WAREHOUSE</a:t>
            </a:r>
            <a:endParaRPr lang="nl-NL" sz="1200" b="1">
              <a:solidFill>
                <a:schemeClr val="accent1"/>
              </a:solidFill>
              <a:latin typeface="Univers Condensed" panose="020B0506020202050204" pitchFamily="34" charset="0"/>
            </a:endParaRPr>
          </a:p>
        </p:txBody>
      </p:sp>
      <p:sp>
        <p:nvSpPr>
          <p:cNvPr id="11" name="Rechthoek: afgeronde hoeken 5">
            <a:extLst>
              <a:ext uri="{FF2B5EF4-FFF2-40B4-BE49-F238E27FC236}">
                <a16:creationId xmlns:a16="http://schemas.microsoft.com/office/drawing/2014/main" id="{86794237-721D-B92D-0A2D-B5AEA1A4DF68}"/>
              </a:ext>
            </a:extLst>
          </p:cNvPr>
          <p:cNvSpPr/>
          <p:nvPr/>
        </p:nvSpPr>
        <p:spPr>
          <a:xfrm>
            <a:off x="4646298" y="1936461"/>
            <a:ext cx="1316736" cy="2998231"/>
          </a:xfrm>
          <a:prstGeom prst="roundRect">
            <a:avLst>
              <a:gd name="adj" fmla="val 314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1200" b="1">
                <a:solidFill>
                  <a:schemeClr val="accent1"/>
                </a:solidFill>
                <a:latin typeface="Univers Condensed" panose="020B0506020202050204" pitchFamily="34" charset="0"/>
              </a:rPr>
              <a:t>DATA STAGING</a:t>
            </a:r>
            <a:endParaRPr lang="nl-NL" sz="1200" b="1">
              <a:solidFill>
                <a:schemeClr val="accent1"/>
              </a:solidFill>
              <a:latin typeface="Univers Condensed" panose="020B0506020202050204" pitchFamily="34" charset="0"/>
            </a:endParaRPr>
          </a:p>
        </p:txBody>
      </p:sp>
      <p:sp>
        <p:nvSpPr>
          <p:cNvPr id="12" name="Rechthoek: afgeronde hoeken 5">
            <a:extLst>
              <a:ext uri="{FF2B5EF4-FFF2-40B4-BE49-F238E27FC236}">
                <a16:creationId xmlns:a16="http://schemas.microsoft.com/office/drawing/2014/main" id="{1E3129B4-34D8-BB4A-A090-AD488C530545}"/>
              </a:ext>
            </a:extLst>
          </p:cNvPr>
          <p:cNvSpPr/>
          <p:nvPr/>
        </p:nvSpPr>
        <p:spPr>
          <a:xfrm>
            <a:off x="7489136" y="1929884"/>
            <a:ext cx="1316736" cy="2998231"/>
          </a:xfrm>
          <a:prstGeom prst="roundRect">
            <a:avLst>
              <a:gd name="adj" fmla="val 314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1200" b="1">
                <a:solidFill>
                  <a:schemeClr val="accent1"/>
                </a:solidFill>
                <a:latin typeface="Univers Condensed" panose="020B0506020202050204" pitchFamily="34" charset="0"/>
              </a:rPr>
              <a:t>SEMANTIC MODEL</a:t>
            </a:r>
            <a:endParaRPr lang="nl-NL" sz="1200" b="1">
              <a:solidFill>
                <a:schemeClr val="accent1"/>
              </a:solidFill>
              <a:latin typeface="Univers Condensed" panose="020B0506020202050204" pitchFamily="34" charset="0"/>
            </a:endParaRPr>
          </a:p>
        </p:txBody>
      </p:sp>
      <p:sp>
        <p:nvSpPr>
          <p:cNvPr id="13" name="Rechthoek: afgeronde hoeken 5">
            <a:extLst>
              <a:ext uri="{FF2B5EF4-FFF2-40B4-BE49-F238E27FC236}">
                <a16:creationId xmlns:a16="http://schemas.microsoft.com/office/drawing/2014/main" id="{740A6ADC-FA8D-7EE3-E44F-DF7B6DF0384A}"/>
              </a:ext>
            </a:extLst>
          </p:cNvPr>
          <p:cNvSpPr/>
          <p:nvPr/>
        </p:nvSpPr>
        <p:spPr>
          <a:xfrm>
            <a:off x="8910554" y="1929884"/>
            <a:ext cx="1316736" cy="2998231"/>
          </a:xfrm>
          <a:prstGeom prst="roundRect">
            <a:avLst>
              <a:gd name="adj" fmla="val 314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1200" b="1">
                <a:solidFill>
                  <a:schemeClr val="accent1"/>
                </a:solidFill>
                <a:latin typeface="Univers Condensed" panose="020B0506020202050204" pitchFamily="34" charset="0"/>
              </a:rPr>
              <a:t>REPORTING</a:t>
            </a:r>
            <a:endParaRPr lang="nl-NL" sz="1200" b="1">
              <a:solidFill>
                <a:schemeClr val="accent1"/>
              </a:solidFill>
              <a:latin typeface="Univers Condensed" panose="020B050602020205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375EEF6-7E70-3A3A-4291-A3B5F8E77ABA}"/>
              </a:ext>
            </a:extLst>
          </p:cNvPr>
          <p:cNvSpPr/>
          <p:nvPr/>
        </p:nvSpPr>
        <p:spPr>
          <a:xfrm>
            <a:off x="8701474" y="3531425"/>
            <a:ext cx="295044" cy="6048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A6EFCA4-78C9-CBC0-15B9-F23956FEB748}"/>
              </a:ext>
            </a:extLst>
          </p:cNvPr>
          <p:cNvSpPr/>
          <p:nvPr/>
        </p:nvSpPr>
        <p:spPr>
          <a:xfrm>
            <a:off x="7307396" y="3531425"/>
            <a:ext cx="295044" cy="6048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7269B9F-ECC8-CB93-EB44-3E62D427A01C}"/>
              </a:ext>
            </a:extLst>
          </p:cNvPr>
          <p:cNvSpPr/>
          <p:nvPr/>
        </p:nvSpPr>
        <p:spPr>
          <a:xfrm>
            <a:off x="5847882" y="3531425"/>
            <a:ext cx="295044" cy="6048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hthoek 168">
            <a:extLst>
              <a:ext uri="{FF2B5EF4-FFF2-40B4-BE49-F238E27FC236}">
                <a16:creationId xmlns:a16="http://schemas.microsoft.com/office/drawing/2014/main" id="{754ED2B5-691E-9F05-4824-DBC7B40F85F8}"/>
              </a:ext>
            </a:extLst>
          </p:cNvPr>
          <p:cNvSpPr/>
          <p:nvPr/>
        </p:nvSpPr>
        <p:spPr>
          <a:xfrm>
            <a:off x="3400151" y="3032341"/>
            <a:ext cx="966195" cy="1269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nl-NL" sz="956">
              <a:solidFill>
                <a:schemeClr val="accent4"/>
              </a:solidFill>
            </a:endParaRPr>
          </a:p>
          <a:p>
            <a:pPr algn="ctr"/>
            <a:endParaRPr lang="nl-NL" sz="956">
              <a:solidFill>
                <a:schemeClr val="accent4"/>
              </a:solidFill>
            </a:endParaRPr>
          </a:p>
          <a:p>
            <a:pPr algn="ctr"/>
            <a:endParaRPr lang="nl-NL" sz="956">
              <a:solidFill>
                <a:schemeClr val="accent4"/>
              </a:solidFill>
            </a:endParaRPr>
          </a:p>
          <a:p>
            <a:pPr algn="ctr"/>
            <a:endParaRPr lang="nl-NL" sz="956">
              <a:solidFill>
                <a:schemeClr val="accent4"/>
              </a:solidFill>
            </a:endParaRPr>
          </a:p>
          <a:p>
            <a:pPr algn="ctr"/>
            <a:endParaRPr lang="nl-NL" sz="956">
              <a:solidFill>
                <a:schemeClr val="accent4"/>
              </a:solidFill>
            </a:endParaRPr>
          </a:p>
          <a:p>
            <a:pPr algn="ctr"/>
            <a:r>
              <a:rPr lang="nl-NL" sz="956">
                <a:solidFill>
                  <a:schemeClr val="accent4"/>
                </a:solidFill>
              </a:rPr>
              <a:t>Azure Data Factory (ADF)</a:t>
            </a:r>
          </a:p>
          <a:p>
            <a:pPr algn="ctr"/>
            <a:endParaRPr lang="nl-NL" sz="956">
              <a:solidFill>
                <a:schemeClr val="accent4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E773CA1-CDF0-5847-25E8-F91FA6B4FC06}"/>
              </a:ext>
            </a:extLst>
          </p:cNvPr>
          <p:cNvSpPr/>
          <p:nvPr/>
        </p:nvSpPr>
        <p:spPr>
          <a:xfrm>
            <a:off x="4432830" y="3532436"/>
            <a:ext cx="295044" cy="6048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F6B614C-49BA-3AA5-DF6B-96793C55A14E}"/>
              </a:ext>
            </a:extLst>
          </p:cNvPr>
          <p:cNvSpPr/>
          <p:nvPr/>
        </p:nvSpPr>
        <p:spPr>
          <a:xfrm>
            <a:off x="6578563" y="3568831"/>
            <a:ext cx="295044" cy="4614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2817D5E-CC89-09CA-9538-4C7FC8D457B2}"/>
              </a:ext>
            </a:extLst>
          </p:cNvPr>
          <p:cNvCxnSpPr>
            <a:cxnSpLocks/>
            <a:stCxn id="25" idx="3"/>
          </p:cNvCxnSpPr>
          <p:nvPr/>
        </p:nvCxnSpPr>
        <p:spPr>
          <a:xfrm>
            <a:off x="4066646" y="3565963"/>
            <a:ext cx="1070380" cy="1"/>
          </a:xfrm>
          <a:prstGeom prst="straightConnector1">
            <a:avLst/>
          </a:prstGeom>
          <a:ln w="19050">
            <a:prstDash val="solid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153977A1-73BF-7FB8-90DF-0F85C889FF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0744" r="-13708"/>
          <a:stretch/>
        </p:blipFill>
        <p:spPr>
          <a:xfrm>
            <a:off x="6558445" y="3387317"/>
            <a:ext cx="335280" cy="357293"/>
          </a:xfrm>
          <a:prstGeom prst="rect">
            <a:avLst/>
          </a:prstGeom>
        </p:spPr>
      </p:pic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F1BE04B-6C01-5B0B-541C-8EC74F47FB51}"/>
              </a:ext>
            </a:extLst>
          </p:cNvPr>
          <p:cNvCxnSpPr>
            <a:cxnSpLocks/>
            <a:endCxn id="22" idx="1"/>
          </p:cNvCxnSpPr>
          <p:nvPr/>
        </p:nvCxnSpPr>
        <p:spPr>
          <a:xfrm>
            <a:off x="5472306" y="3565964"/>
            <a:ext cx="1086139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DD4FDD46-D926-93EB-2C33-6C9A0E7C2B4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683" r="-10333"/>
          <a:stretch/>
        </p:blipFill>
        <p:spPr>
          <a:xfrm>
            <a:off x="3667963" y="3418321"/>
            <a:ext cx="398683" cy="295284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0E6FBE32-F983-F5F1-BF2B-FE38E03D31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85563" y="2584312"/>
            <a:ext cx="321224" cy="310896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2D01BBBD-4E44-21AD-CCFE-243A376961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485563" y="3565040"/>
            <a:ext cx="321224" cy="310896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78E20B53-66FB-36C8-43A7-2BF520C3A7B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485563" y="3042095"/>
            <a:ext cx="321224" cy="310896"/>
          </a:xfrm>
          <a:prstGeom prst="rect">
            <a:avLst/>
          </a:prstGeom>
        </p:spPr>
      </p:pic>
      <p:sp>
        <p:nvSpPr>
          <p:cNvPr id="30" name="Rechthoek 168">
            <a:extLst>
              <a:ext uri="{FF2B5EF4-FFF2-40B4-BE49-F238E27FC236}">
                <a16:creationId xmlns:a16="http://schemas.microsoft.com/office/drawing/2014/main" id="{C1A9A02A-4437-BB1B-71EA-5306B92DC02B}"/>
              </a:ext>
            </a:extLst>
          </p:cNvPr>
          <p:cNvSpPr/>
          <p:nvPr/>
        </p:nvSpPr>
        <p:spPr>
          <a:xfrm>
            <a:off x="4936302" y="3767798"/>
            <a:ext cx="736729" cy="533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NL" sz="956">
                <a:solidFill>
                  <a:schemeClr val="accent4"/>
                </a:solidFill>
              </a:rPr>
              <a:t>Azure SQL Database</a:t>
            </a:r>
          </a:p>
          <a:p>
            <a:pPr algn="ctr"/>
            <a:endParaRPr lang="nl-NL" sz="956">
              <a:solidFill>
                <a:schemeClr val="accent4"/>
              </a:solidFill>
            </a:endParaRPr>
          </a:p>
        </p:txBody>
      </p:sp>
      <p:sp>
        <p:nvSpPr>
          <p:cNvPr id="31" name="Rechthoek 168">
            <a:extLst>
              <a:ext uri="{FF2B5EF4-FFF2-40B4-BE49-F238E27FC236}">
                <a16:creationId xmlns:a16="http://schemas.microsoft.com/office/drawing/2014/main" id="{2877BE11-A734-42E2-D289-B7B7AAD38F53}"/>
              </a:ext>
            </a:extLst>
          </p:cNvPr>
          <p:cNvSpPr/>
          <p:nvPr/>
        </p:nvSpPr>
        <p:spPr>
          <a:xfrm>
            <a:off x="6357721" y="3767798"/>
            <a:ext cx="736729" cy="533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NL" sz="956">
                <a:solidFill>
                  <a:schemeClr val="accent4"/>
                </a:solidFill>
              </a:rPr>
              <a:t>Azure SQL Database</a:t>
            </a:r>
          </a:p>
          <a:p>
            <a:pPr algn="ctr"/>
            <a:endParaRPr lang="nl-NL" sz="956">
              <a:solidFill>
                <a:schemeClr val="accent4"/>
              </a:solidFill>
            </a:endParaRPr>
          </a:p>
        </p:txBody>
      </p:sp>
      <p:pic>
        <p:nvPicPr>
          <p:cNvPr id="32" name="Picture 31" descr="Icon&#10;&#10;Description automatically generated">
            <a:extLst>
              <a:ext uri="{FF2B5EF4-FFF2-40B4-BE49-F238E27FC236}">
                <a16:creationId xmlns:a16="http://schemas.microsoft.com/office/drawing/2014/main" id="{D35BADB5-3D2A-88E9-E56F-A7217DC87F9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92651" y="3389692"/>
            <a:ext cx="352542" cy="352542"/>
          </a:xfrm>
          <a:prstGeom prst="rect">
            <a:avLst/>
          </a:prstGeom>
        </p:spPr>
      </p:pic>
      <p:pic>
        <p:nvPicPr>
          <p:cNvPr id="33" name="Picture 6" descr="Zebra BI - The most intuitive data visualizations for Power BI and Excel">
            <a:extLst>
              <a:ext uri="{FF2B5EF4-FFF2-40B4-BE49-F238E27FC236}">
                <a16:creationId xmlns:a16="http://schemas.microsoft.com/office/drawing/2014/main" id="{DCF703C4-7A0A-0140-F50E-B6282B7232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4338" y="3805870"/>
            <a:ext cx="829168" cy="201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hthoek 168">
            <a:extLst>
              <a:ext uri="{FF2B5EF4-FFF2-40B4-BE49-F238E27FC236}">
                <a16:creationId xmlns:a16="http://schemas.microsoft.com/office/drawing/2014/main" id="{F645EB3C-8BB9-5EF2-35CC-14462090C454}"/>
              </a:ext>
            </a:extLst>
          </p:cNvPr>
          <p:cNvSpPr/>
          <p:nvPr/>
        </p:nvSpPr>
        <p:spPr>
          <a:xfrm>
            <a:off x="7633334" y="3762340"/>
            <a:ext cx="1028341" cy="386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NL" sz="956">
                <a:solidFill>
                  <a:schemeClr val="accent4"/>
                </a:solidFill>
              </a:rPr>
              <a:t>Powe BI Local Model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B821C2D-92C1-7002-A36F-B71BA53EB67C}"/>
              </a:ext>
            </a:extLst>
          </p:cNvPr>
          <p:cNvCxnSpPr>
            <a:cxnSpLocks/>
            <a:stCxn id="22" idx="3"/>
            <a:endCxn id="43" idx="1"/>
          </p:cNvCxnSpPr>
          <p:nvPr/>
        </p:nvCxnSpPr>
        <p:spPr>
          <a:xfrm flipV="1">
            <a:off x="6893725" y="3565963"/>
            <a:ext cx="1077508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9" name="Connector: Elbow 38">
            <a:extLst>
              <a:ext uri="{FF2B5EF4-FFF2-40B4-BE49-F238E27FC236}">
                <a16:creationId xmlns:a16="http://schemas.microsoft.com/office/drawing/2014/main" id="{5757CD1B-B92E-CA48-A23D-E8C560876F3E}"/>
              </a:ext>
            </a:extLst>
          </p:cNvPr>
          <p:cNvCxnSpPr>
            <a:cxnSpLocks/>
          </p:cNvCxnSpPr>
          <p:nvPr/>
        </p:nvCxnSpPr>
        <p:spPr>
          <a:xfrm flipV="1">
            <a:off x="2798833" y="3585888"/>
            <a:ext cx="364514" cy="1032771"/>
          </a:xfrm>
          <a:prstGeom prst="bentConnector2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0" name="Connector: Elbow 39">
            <a:extLst>
              <a:ext uri="{FF2B5EF4-FFF2-40B4-BE49-F238E27FC236}">
                <a16:creationId xmlns:a16="http://schemas.microsoft.com/office/drawing/2014/main" id="{54287686-0C1E-6873-BF47-F3B0D57CBE23}"/>
              </a:ext>
            </a:extLst>
          </p:cNvPr>
          <p:cNvCxnSpPr>
            <a:cxnSpLocks/>
          </p:cNvCxnSpPr>
          <p:nvPr/>
        </p:nvCxnSpPr>
        <p:spPr>
          <a:xfrm flipV="1">
            <a:off x="2794017" y="4044192"/>
            <a:ext cx="370448" cy="144615"/>
          </a:xfrm>
          <a:prstGeom prst="bentConnector2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D4247582-D26E-DB07-ECE8-1E7D9AEF3175}"/>
              </a:ext>
            </a:extLst>
          </p:cNvPr>
          <p:cNvCxnSpPr>
            <a:cxnSpLocks/>
            <a:stCxn id="43" idx="3"/>
            <a:endCxn id="32" idx="1"/>
          </p:cNvCxnSpPr>
          <p:nvPr/>
        </p:nvCxnSpPr>
        <p:spPr>
          <a:xfrm>
            <a:off x="8323775" y="3565963"/>
            <a:ext cx="1068876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2" name="Connector: Elbow 41">
            <a:extLst>
              <a:ext uri="{FF2B5EF4-FFF2-40B4-BE49-F238E27FC236}">
                <a16:creationId xmlns:a16="http://schemas.microsoft.com/office/drawing/2014/main" id="{06033641-9089-3126-02D3-B6FCF05F63FD}"/>
              </a:ext>
            </a:extLst>
          </p:cNvPr>
          <p:cNvCxnSpPr>
            <a:cxnSpLocks/>
            <a:stCxn id="4" idx="3"/>
            <a:endCxn id="25" idx="1"/>
          </p:cNvCxnSpPr>
          <p:nvPr/>
        </p:nvCxnSpPr>
        <p:spPr>
          <a:xfrm>
            <a:off x="3186929" y="3565589"/>
            <a:ext cx="481034" cy="374"/>
          </a:xfrm>
          <a:prstGeom prst="bentConnector3">
            <a:avLst>
              <a:gd name="adj1" fmla="val 50000"/>
            </a:avLst>
          </a:prstGeom>
          <a:ln>
            <a:prstDash val="solid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43" name="Picture 42" descr="Icon&#10;&#10;Description automatically generated">
            <a:extLst>
              <a:ext uri="{FF2B5EF4-FFF2-40B4-BE49-F238E27FC236}">
                <a16:creationId xmlns:a16="http://schemas.microsoft.com/office/drawing/2014/main" id="{39E7F222-3DBB-013D-0AD9-65DFABC8E61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71233" y="3389692"/>
            <a:ext cx="352542" cy="352542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F77973B8-FE3C-71B3-86AE-8986D426B1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0744" r="-13708"/>
          <a:stretch/>
        </p:blipFill>
        <p:spPr>
          <a:xfrm>
            <a:off x="5137026" y="3405047"/>
            <a:ext cx="335280" cy="357293"/>
          </a:xfrm>
          <a:prstGeom prst="rect">
            <a:avLst/>
          </a:prstGeom>
        </p:spPr>
      </p:pic>
      <p:sp>
        <p:nvSpPr>
          <p:cNvPr id="45" name="Rechthoek 168">
            <a:extLst>
              <a:ext uri="{FF2B5EF4-FFF2-40B4-BE49-F238E27FC236}">
                <a16:creationId xmlns:a16="http://schemas.microsoft.com/office/drawing/2014/main" id="{FEB7B8C2-095F-3B50-AECB-19DFA6EFB507}"/>
              </a:ext>
            </a:extLst>
          </p:cNvPr>
          <p:cNvSpPr/>
          <p:nvPr/>
        </p:nvSpPr>
        <p:spPr>
          <a:xfrm>
            <a:off x="1919684" y="2543212"/>
            <a:ext cx="709062" cy="386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956">
                <a:solidFill>
                  <a:schemeClr val="accent4"/>
                </a:solidFill>
              </a:rPr>
              <a:t>Local DWH</a:t>
            </a:r>
          </a:p>
        </p:txBody>
      </p:sp>
      <p:sp>
        <p:nvSpPr>
          <p:cNvPr id="46" name="Rechthoek 168">
            <a:extLst>
              <a:ext uri="{FF2B5EF4-FFF2-40B4-BE49-F238E27FC236}">
                <a16:creationId xmlns:a16="http://schemas.microsoft.com/office/drawing/2014/main" id="{79C4128E-391A-9287-0646-9C5EA52B3851}"/>
              </a:ext>
            </a:extLst>
          </p:cNvPr>
          <p:cNvSpPr/>
          <p:nvPr/>
        </p:nvSpPr>
        <p:spPr>
          <a:xfrm>
            <a:off x="1919684" y="2994428"/>
            <a:ext cx="518234" cy="386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956" err="1">
                <a:solidFill>
                  <a:schemeClr val="accent4"/>
                </a:solidFill>
              </a:rPr>
              <a:t>Local</a:t>
            </a:r>
            <a:endParaRPr lang="nl-NL" sz="956">
              <a:solidFill>
                <a:schemeClr val="accent4"/>
              </a:solidFill>
            </a:endParaRPr>
          </a:p>
          <a:p>
            <a:r>
              <a:rPr lang="nl-NL" sz="956">
                <a:solidFill>
                  <a:schemeClr val="accent4"/>
                </a:solidFill>
              </a:rPr>
              <a:t>Files</a:t>
            </a:r>
          </a:p>
        </p:txBody>
      </p:sp>
      <p:sp>
        <p:nvSpPr>
          <p:cNvPr id="47" name="Rechthoek 168">
            <a:extLst>
              <a:ext uri="{FF2B5EF4-FFF2-40B4-BE49-F238E27FC236}">
                <a16:creationId xmlns:a16="http://schemas.microsoft.com/office/drawing/2014/main" id="{1095FA5F-4D72-39DA-0C8C-77DC32717793}"/>
              </a:ext>
            </a:extLst>
          </p:cNvPr>
          <p:cNvSpPr/>
          <p:nvPr/>
        </p:nvSpPr>
        <p:spPr>
          <a:xfrm>
            <a:off x="1919684" y="3527230"/>
            <a:ext cx="709062" cy="386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956">
                <a:solidFill>
                  <a:schemeClr val="accent4"/>
                </a:solidFill>
              </a:rPr>
              <a:t>Other Sources</a:t>
            </a:r>
          </a:p>
        </p:txBody>
      </p:sp>
      <p:pic>
        <p:nvPicPr>
          <p:cNvPr id="58" name="Graphic 57">
            <a:extLst>
              <a:ext uri="{FF2B5EF4-FFF2-40B4-BE49-F238E27FC236}">
                <a16:creationId xmlns:a16="http://schemas.microsoft.com/office/drawing/2014/main" id="{152ABDA9-5121-AB4D-31FB-61E35FCE7A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484798" y="4028023"/>
            <a:ext cx="321224" cy="310896"/>
          </a:xfrm>
          <a:prstGeom prst="rect">
            <a:avLst/>
          </a:prstGeom>
        </p:spPr>
      </p:pic>
      <p:pic>
        <p:nvPicPr>
          <p:cNvPr id="59" name="Graphic 58">
            <a:extLst>
              <a:ext uri="{FF2B5EF4-FFF2-40B4-BE49-F238E27FC236}">
                <a16:creationId xmlns:a16="http://schemas.microsoft.com/office/drawing/2014/main" id="{B44E3F2E-9BE6-8CC9-B3D9-E555D221B7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491497" y="4453196"/>
            <a:ext cx="321224" cy="310896"/>
          </a:xfrm>
          <a:prstGeom prst="rect">
            <a:avLst/>
          </a:prstGeom>
        </p:spPr>
      </p:pic>
      <p:sp>
        <p:nvSpPr>
          <p:cNvPr id="69" name="Rectangle 68">
            <a:extLst>
              <a:ext uri="{FF2B5EF4-FFF2-40B4-BE49-F238E27FC236}">
                <a16:creationId xmlns:a16="http://schemas.microsoft.com/office/drawing/2014/main" id="{78F94231-8996-7ADB-F8F6-9172458CADA3}"/>
              </a:ext>
            </a:extLst>
          </p:cNvPr>
          <p:cNvSpPr/>
          <p:nvPr/>
        </p:nvSpPr>
        <p:spPr>
          <a:xfrm>
            <a:off x="2857842" y="3697932"/>
            <a:ext cx="295044" cy="6048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Connector: Elbow 60">
            <a:extLst>
              <a:ext uri="{FF2B5EF4-FFF2-40B4-BE49-F238E27FC236}">
                <a16:creationId xmlns:a16="http://schemas.microsoft.com/office/drawing/2014/main" id="{FE6C2DB4-E16B-FD33-31E2-CFEB354CF22C}"/>
              </a:ext>
            </a:extLst>
          </p:cNvPr>
          <p:cNvCxnSpPr>
            <a:cxnSpLocks/>
          </p:cNvCxnSpPr>
          <p:nvPr/>
        </p:nvCxnSpPr>
        <p:spPr>
          <a:xfrm flipV="1">
            <a:off x="2787032" y="3583829"/>
            <a:ext cx="370448" cy="144615"/>
          </a:xfrm>
          <a:prstGeom prst="bentConnector2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2" name="Connector: Elbow 61">
            <a:extLst>
              <a:ext uri="{FF2B5EF4-FFF2-40B4-BE49-F238E27FC236}">
                <a16:creationId xmlns:a16="http://schemas.microsoft.com/office/drawing/2014/main" id="{448E9DC7-4ACE-E910-033D-344D9CA43D26}"/>
              </a:ext>
            </a:extLst>
          </p:cNvPr>
          <p:cNvCxnSpPr>
            <a:cxnSpLocks/>
            <a:stCxn id="29" idx="3"/>
          </p:cNvCxnSpPr>
          <p:nvPr/>
        </p:nvCxnSpPr>
        <p:spPr>
          <a:xfrm>
            <a:off x="2806787" y="3197543"/>
            <a:ext cx="346099" cy="420976"/>
          </a:xfrm>
          <a:prstGeom prst="bentConnector2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6" name="Connector: Elbow 65">
            <a:extLst>
              <a:ext uri="{FF2B5EF4-FFF2-40B4-BE49-F238E27FC236}">
                <a16:creationId xmlns:a16="http://schemas.microsoft.com/office/drawing/2014/main" id="{9E401EA0-4127-93B1-2E73-694543CCC9E7}"/>
              </a:ext>
            </a:extLst>
          </p:cNvPr>
          <p:cNvCxnSpPr>
            <a:cxnSpLocks/>
          </p:cNvCxnSpPr>
          <p:nvPr/>
        </p:nvCxnSpPr>
        <p:spPr>
          <a:xfrm rot="16200000" flipH="1">
            <a:off x="2739082" y="2822774"/>
            <a:ext cx="473822" cy="355948"/>
          </a:xfrm>
          <a:prstGeom prst="bentConnector3">
            <a:avLst>
              <a:gd name="adj1" fmla="val 1754"/>
            </a:avLst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8" name="Rectangle 77">
            <a:extLst>
              <a:ext uri="{FF2B5EF4-FFF2-40B4-BE49-F238E27FC236}">
                <a16:creationId xmlns:a16="http://schemas.microsoft.com/office/drawing/2014/main" id="{7FDC5544-4786-9565-A4BB-06F80A23EA6F}"/>
              </a:ext>
            </a:extLst>
          </p:cNvPr>
          <p:cNvSpPr/>
          <p:nvPr/>
        </p:nvSpPr>
        <p:spPr>
          <a:xfrm>
            <a:off x="3130085" y="3539576"/>
            <a:ext cx="185335" cy="4571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hthoek 168">
            <a:extLst>
              <a:ext uri="{FF2B5EF4-FFF2-40B4-BE49-F238E27FC236}">
                <a16:creationId xmlns:a16="http://schemas.microsoft.com/office/drawing/2014/main" id="{7435E52D-2FBD-8707-9DE5-C0157E5FE3B3}"/>
              </a:ext>
            </a:extLst>
          </p:cNvPr>
          <p:cNvSpPr/>
          <p:nvPr/>
        </p:nvSpPr>
        <p:spPr>
          <a:xfrm>
            <a:off x="1931949" y="3978446"/>
            <a:ext cx="709062" cy="386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956">
                <a:solidFill>
                  <a:schemeClr val="accent4"/>
                </a:solidFill>
              </a:rPr>
              <a:t>Other Sources</a:t>
            </a:r>
          </a:p>
        </p:txBody>
      </p:sp>
      <p:sp>
        <p:nvSpPr>
          <p:cNvPr id="83" name="Rechthoek 168">
            <a:extLst>
              <a:ext uri="{FF2B5EF4-FFF2-40B4-BE49-F238E27FC236}">
                <a16:creationId xmlns:a16="http://schemas.microsoft.com/office/drawing/2014/main" id="{9ECFEF14-E2A9-7E4F-4AA0-EC5459B8FB92}"/>
              </a:ext>
            </a:extLst>
          </p:cNvPr>
          <p:cNvSpPr/>
          <p:nvPr/>
        </p:nvSpPr>
        <p:spPr>
          <a:xfrm>
            <a:off x="1945859" y="4431980"/>
            <a:ext cx="709062" cy="386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956">
                <a:solidFill>
                  <a:schemeClr val="accent4"/>
                </a:solidFill>
              </a:rPr>
              <a:t>Other Sources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96C0A633-AA4D-288B-DE8A-41A4E702F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20" y="726728"/>
            <a:ext cx="1667510" cy="1071190"/>
          </a:xfrm>
        </p:spPr>
        <p:txBody>
          <a:bodyPr/>
          <a:lstStyle/>
          <a:p>
            <a:r>
              <a:rPr lang="nl-NL" sz="2000"/>
              <a:t>The </a:t>
            </a:r>
            <a:r>
              <a:rPr lang="nl-NL" sz="2000" err="1"/>
              <a:t>problem</a:t>
            </a:r>
          </a:p>
        </p:txBody>
      </p:sp>
    </p:spTree>
    <p:extLst>
      <p:ext uri="{BB962C8B-B14F-4D97-AF65-F5344CB8AC3E}">
        <p14:creationId xmlns:p14="http://schemas.microsoft.com/office/powerpoint/2010/main" val="15945661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8CC1A9-F4D7-F541-D0DB-73D0B5D8C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ADCBF-357F-4343-B3AE-09D1C3C30EB2}" type="slidenum">
              <a:rPr lang="en-NL" smtClean="0"/>
              <a:t>6</a:t>
            </a:fld>
            <a:endParaRPr lang="en-NL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8C73DF2-8BF7-5D6B-AD05-42ED43356E01}"/>
              </a:ext>
            </a:extLst>
          </p:cNvPr>
          <p:cNvSpPr/>
          <p:nvPr/>
        </p:nvSpPr>
        <p:spPr>
          <a:xfrm>
            <a:off x="4710616" y="3072158"/>
            <a:ext cx="19389" cy="2056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hthoek: afgeronde hoeken 10">
            <a:extLst>
              <a:ext uri="{FF2B5EF4-FFF2-40B4-BE49-F238E27FC236}">
                <a16:creationId xmlns:a16="http://schemas.microsoft.com/office/drawing/2014/main" id="{3B708BC7-7AFD-D8D2-4873-B258F2B3F23E}"/>
              </a:ext>
            </a:extLst>
          </p:cNvPr>
          <p:cNvSpPr/>
          <p:nvPr/>
        </p:nvSpPr>
        <p:spPr>
          <a:xfrm>
            <a:off x="594360" y="1936770"/>
            <a:ext cx="2506447" cy="2998230"/>
          </a:xfrm>
          <a:prstGeom prst="roundRect">
            <a:avLst>
              <a:gd name="adj" fmla="val 2894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1200" b="1">
                <a:solidFill>
                  <a:schemeClr val="accent1"/>
                </a:solidFill>
                <a:latin typeface="Univers Condensed" panose="020B0506020202050204" pitchFamily="34" charset="0"/>
              </a:rPr>
              <a:t>DATA SOURCES</a:t>
            </a:r>
          </a:p>
          <a:p>
            <a:pPr algn="ctr"/>
            <a:endParaRPr lang="en-US" sz="1200" b="1">
              <a:solidFill>
                <a:schemeClr val="accent1"/>
              </a:solidFill>
              <a:latin typeface="Univers Condensed" panose="020B0506020202050204" pitchFamily="34" charset="0"/>
            </a:endParaRPr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6C605DDD-9A8B-248B-B4D9-343C20490FAB}"/>
              </a:ext>
            </a:extLst>
          </p:cNvPr>
          <p:cNvSpPr/>
          <p:nvPr/>
        </p:nvSpPr>
        <p:spPr>
          <a:xfrm>
            <a:off x="3224880" y="1936461"/>
            <a:ext cx="1316736" cy="2998231"/>
          </a:xfrm>
          <a:prstGeom prst="roundRect">
            <a:avLst>
              <a:gd name="adj" fmla="val 2108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1200" b="1">
                <a:solidFill>
                  <a:schemeClr val="accent1"/>
                </a:solidFill>
                <a:latin typeface="Univers Condensed" panose="020B0506020202050204" pitchFamily="34" charset="0"/>
              </a:rPr>
              <a:t>EXTRACT DATA</a:t>
            </a:r>
          </a:p>
        </p:txBody>
      </p:sp>
      <p:sp>
        <p:nvSpPr>
          <p:cNvPr id="10" name="Rechthoek: afgeronde hoeken 5">
            <a:extLst>
              <a:ext uri="{FF2B5EF4-FFF2-40B4-BE49-F238E27FC236}">
                <a16:creationId xmlns:a16="http://schemas.microsoft.com/office/drawing/2014/main" id="{D95C2B42-E3A5-4DC3-3580-4FD6079F696E}"/>
              </a:ext>
            </a:extLst>
          </p:cNvPr>
          <p:cNvSpPr/>
          <p:nvPr/>
        </p:nvSpPr>
        <p:spPr>
          <a:xfrm>
            <a:off x="6067717" y="1936461"/>
            <a:ext cx="1316736" cy="2998231"/>
          </a:xfrm>
          <a:prstGeom prst="roundRect">
            <a:avLst>
              <a:gd name="adj" fmla="val 314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1200" b="1">
                <a:solidFill>
                  <a:schemeClr val="accent1"/>
                </a:solidFill>
                <a:latin typeface="Univers Condensed" panose="020B0506020202050204" pitchFamily="34" charset="0"/>
              </a:rPr>
              <a:t>MODERN DATA WAREHOUSE</a:t>
            </a:r>
            <a:endParaRPr lang="nl-NL" sz="1200" b="1">
              <a:solidFill>
                <a:schemeClr val="accent1"/>
              </a:solidFill>
              <a:latin typeface="Univers Condensed" panose="020B0506020202050204" pitchFamily="34" charset="0"/>
            </a:endParaRPr>
          </a:p>
        </p:txBody>
      </p:sp>
      <p:sp>
        <p:nvSpPr>
          <p:cNvPr id="11" name="Rechthoek: afgeronde hoeken 5">
            <a:extLst>
              <a:ext uri="{FF2B5EF4-FFF2-40B4-BE49-F238E27FC236}">
                <a16:creationId xmlns:a16="http://schemas.microsoft.com/office/drawing/2014/main" id="{86794237-721D-B92D-0A2D-B5AEA1A4DF68}"/>
              </a:ext>
            </a:extLst>
          </p:cNvPr>
          <p:cNvSpPr/>
          <p:nvPr/>
        </p:nvSpPr>
        <p:spPr>
          <a:xfrm>
            <a:off x="4646298" y="1936461"/>
            <a:ext cx="1316736" cy="2998231"/>
          </a:xfrm>
          <a:prstGeom prst="roundRect">
            <a:avLst>
              <a:gd name="adj" fmla="val 314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1200" b="1">
                <a:solidFill>
                  <a:schemeClr val="accent1"/>
                </a:solidFill>
                <a:latin typeface="Univers Condensed" panose="020B0506020202050204" pitchFamily="34" charset="0"/>
              </a:rPr>
              <a:t>DATA STAGING</a:t>
            </a:r>
            <a:endParaRPr lang="nl-NL" sz="1200" b="1">
              <a:solidFill>
                <a:schemeClr val="accent1"/>
              </a:solidFill>
              <a:latin typeface="Univers Condensed" panose="020B0506020202050204" pitchFamily="34" charset="0"/>
            </a:endParaRPr>
          </a:p>
        </p:txBody>
      </p:sp>
      <p:sp>
        <p:nvSpPr>
          <p:cNvPr id="12" name="Rechthoek: afgeronde hoeken 5">
            <a:extLst>
              <a:ext uri="{FF2B5EF4-FFF2-40B4-BE49-F238E27FC236}">
                <a16:creationId xmlns:a16="http://schemas.microsoft.com/office/drawing/2014/main" id="{1E3129B4-34D8-BB4A-A090-AD488C530545}"/>
              </a:ext>
            </a:extLst>
          </p:cNvPr>
          <p:cNvSpPr/>
          <p:nvPr/>
        </p:nvSpPr>
        <p:spPr>
          <a:xfrm>
            <a:off x="7489136" y="1929884"/>
            <a:ext cx="1316736" cy="2998231"/>
          </a:xfrm>
          <a:prstGeom prst="roundRect">
            <a:avLst>
              <a:gd name="adj" fmla="val 314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1200" b="1">
                <a:solidFill>
                  <a:schemeClr val="accent1"/>
                </a:solidFill>
                <a:latin typeface="Univers Condensed" panose="020B0506020202050204" pitchFamily="34" charset="0"/>
              </a:rPr>
              <a:t>SEMANTIC MODEL</a:t>
            </a:r>
            <a:endParaRPr lang="nl-NL" sz="1200" b="1">
              <a:solidFill>
                <a:schemeClr val="accent1"/>
              </a:solidFill>
              <a:latin typeface="Univers Condensed" panose="020B0506020202050204" pitchFamily="34" charset="0"/>
            </a:endParaRPr>
          </a:p>
        </p:txBody>
      </p:sp>
      <p:sp>
        <p:nvSpPr>
          <p:cNvPr id="13" name="Rechthoek: afgeronde hoeken 5">
            <a:extLst>
              <a:ext uri="{FF2B5EF4-FFF2-40B4-BE49-F238E27FC236}">
                <a16:creationId xmlns:a16="http://schemas.microsoft.com/office/drawing/2014/main" id="{740A6ADC-FA8D-7EE3-E44F-DF7B6DF0384A}"/>
              </a:ext>
            </a:extLst>
          </p:cNvPr>
          <p:cNvSpPr/>
          <p:nvPr/>
        </p:nvSpPr>
        <p:spPr>
          <a:xfrm>
            <a:off x="8910554" y="1929884"/>
            <a:ext cx="1316736" cy="2998231"/>
          </a:xfrm>
          <a:prstGeom prst="roundRect">
            <a:avLst>
              <a:gd name="adj" fmla="val 314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1200" b="1">
                <a:solidFill>
                  <a:schemeClr val="accent1"/>
                </a:solidFill>
                <a:latin typeface="Univers Condensed" panose="020B0506020202050204" pitchFamily="34" charset="0"/>
              </a:rPr>
              <a:t>REPORTING</a:t>
            </a:r>
            <a:endParaRPr lang="nl-NL" sz="1200" b="1">
              <a:solidFill>
                <a:schemeClr val="accent1"/>
              </a:solidFill>
              <a:latin typeface="Univers Condensed" panose="020B050602020205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375EEF6-7E70-3A3A-4291-A3B5F8E77ABA}"/>
              </a:ext>
            </a:extLst>
          </p:cNvPr>
          <p:cNvSpPr/>
          <p:nvPr/>
        </p:nvSpPr>
        <p:spPr>
          <a:xfrm>
            <a:off x="8701474" y="3531425"/>
            <a:ext cx="295044" cy="6048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A6EFCA4-78C9-CBC0-15B9-F23956FEB748}"/>
              </a:ext>
            </a:extLst>
          </p:cNvPr>
          <p:cNvSpPr/>
          <p:nvPr/>
        </p:nvSpPr>
        <p:spPr>
          <a:xfrm>
            <a:off x="7307396" y="3531425"/>
            <a:ext cx="295044" cy="6048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7269B9F-ECC8-CB93-EB44-3E62D427A01C}"/>
              </a:ext>
            </a:extLst>
          </p:cNvPr>
          <p:cNvSpPr/>
          <p:nvPr/>
        </p:nvSpPr>
        <p:spPr>
          <a:xfrm>
            <a:off x="5847882" y="3531425"/>
            <a:ext cx="295044" cy="6048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E773CA1-CDF0-5847-25E8-F91FA6B4FC06}"/>
              </a:ext>
            </a:extLst>
          </p:cNvPr>
          <p:cNvSpPr/>
          <p:nvPr/>
        </p:nvSpPr>
        <p:spPr>
          <a:xfrm>
            <a:off x="4432830" y="3532436"/>
            <a:ext cx="295044" cy="6048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F6B614C-49BA-3AA5-DF6B-96793C55A14E}"/>
              </a:ext>
            </a:extLst>
          </p:cNvPr>
          <p:cNvSpPr/>
          <p:nvPr/>
        </p:nvSpPr>
        <p:spPr>
          <a:xfrm>
            <a:off x="6578563" y="3568831"/>
            <a:ext cx="295044" cy="4614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2817D5E-CC89-09CA-9538-4C7FC8D457B2}"/>
              </a:ext>
            </a:extLst>
          </p:cNvPr>
          <p:cNvCxnSpPr>
            <a:cxnSpLocks/>
            <a:stCxn id="18" idx="1"/>
          </p:cNvCxnSpPr>
          <p:nvPr/>
        </p:nvCxnSpPr>
        <p:spPr>
          <a:xfrm>
            <a:off x="4432830" y="3562676"/>
            <a:ext cx="704196" cy="3288"/>
          </a:xfrm>
          <a:prstGeom prst="straightConnector1">
            <a:avLst/>
          </a:prstGeom>
          <a:ln w="19050">
            <a:prstDash val="solid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153977A1-73BF-7FB8-90DF-0F85C889FF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0744" r="-13708"/>
          <a:stretch/>
        </p:blipFill>
        <p:spPr>
          <a:xfrm>
            <a:off x="6558445" y="3387317"/>
            <a:ext cx="335280" cy="357293"/>
          </a:xfrm>
          <a:prstGeom prst="rect">
            <a:avLst/>
          </a:prstGeom>
        </p:spPr>
      </p:pic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F1BE04B-6C01-5B0B-541C-8EC74F47FB51}"/>
              </a:ext>
            </a:extLst>
          </p:cNvPr>
          <p:cNvCxnSpPr>
            <a:cxnSpLocks/>
            <a:endCxn id="22" idx="1"/>
          </p:cNvCxnSpPr>
          <p:nvPr/>
        </p:nvCxnSpPr>
        <p:spPr>
          <a:xfrm>
            <a:off x="5472306" y="3565964"/>
            <a:ext cx="1086139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27" name="Graphic 26">
            <a:extLst>
              <a:ext uri="{FF2B5EF4-FFF2-40B4-BE49-F238E27FC236}">
                <a16:creationId xmlns:a16="http://schemas.microsoft.com/office/drawing/2014/main" id="{0E6FBE32-F983-F5F1-BF2B-FE38E03D31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26152" y="2555936"/>
            <a:ext cx="321224" cy="310896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2D01BBBD-4E44-21AD-CCFE-243A376961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26152" y="3536664"/>
            <a:ext cx="321224" cy="310896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78E20B53-66FB-36C8-43A7-2BF520C3A7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26152" y="3013719"/>
            <a:ext cx="321224" cy="310896"/>
          </a:xfrm>
          <a:prstGeom prst="rect">
            <a:avLst/>
          </a:prstGeom>
        </p:spPr>
      </p:pic>
      <p:sp>
        <p:nvSpPr>
          <p:cNvPr id="30" name="Rechthoek 168">
            <a:extLst>
              <a:ext uri="{FF2B5EF4-FFF2-40B4-BE49-F238E27FC236}">
                <a16:creationId xmlns:a16="http://schemas.microsoft.com/office/drawing/2014/main" id="{C1A9A02A-4437-BB1B-71EA-5306B92DC02B}"/>
              </a:ext>
            </a:extLst>
          </p:cNvPr>
          <p:cNvSpPr/>
          <p:nvPr/>
        </p:nvSpPr>
        <p:spPr>
          <a:xfrm>
            <a:off x="4936302" y="3767798"/>
            <a:ext cx="736729" cy="533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NL" sz="956">
                <a:solidFill>
                  <a:schemeClr val="accent4"/>
                </a:solidFill>
              </a:rPr>
              <a:t>Azure SQL Database</a:t>
            </a:r>
          </a:p>
          <a:p>
            <a:pPr algn="ctr"/>
            <a:endParaRPr lang="nl-NL" sz="956">
              <a:solidFill>
                <a:schemeClr val="accent4"/>
              </a:solidFill>
            </a:endParaRPr>
          </a:p>
        </p:txBody>
      </p:sp>
      <p:sp>
        <p:nvSpPr>
          <p:cNvPr id="31" name="Rechthoek 168">
            <a:extLst>
              <a:ext uri="{FF2B5EF4-FFF2-40B4-BE49-F238E27FC236}">
                <a16:creationId xmlns:a16="http://schemas.microsoft.com/office/drawing/2014/main" id="{2877BE11-A734-42E2-D289-B7B7AAD38F53}"/>
              </a:ext>
            </a:extLst>
          </p:cNvPr>
          <p:cNvSpPr/>
          <p:nvPr/>
        </p:nvSpPr>
        <p:spPr>
          <a:xfrm>
            <a:off x="6357721" y="3767798"/>
            <a:ext cx="736729" cy="533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NL" sz="956">
                <a:solidFill>
                  <a:schemeClr val="accent4"/>
                </a:solidFill>
              </a:rPr>
              <a:t>Azure SQL Database</a:t>
            </a:r>
          </a:p>
          <a:p>
            <a:pPr algn="ctr"/>
            <a:endParaRPr lang="nl-NL" sz="956">
              <a:solidFill>
                <a:schemeClr val="accent4"/>
              </a:solidFill>
            </a:endParaRPr>
          </a:p>
        </p:txBody>
      </p:sp>
      <p:pic>
        <p:nvPicPr>
          <p:cNvPr id="32" name="Picture 31" descr="Icon&#10;&#10;Description automatically generated">
            <a:extLst>
              <a:ext uri="{FF2B5EF4-FFF2-40B4-BE49-F238E27FC236}">
                <a16:creationId xmlns:a16="http://schemas.microsoft.com/office/drawing/2014/main" id="{D35BADB5-3D2A-88E9-E56F-A7217DC87F9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92651" y="3389692"/>
            <a:ext cx="352542" cy="352542"/>
          </a:xfrm>
          <a:prstGeom prst="rect">
            <a:avLst/>
          </a:prstGeom>
        </p:spPr>
      </p:pic>
      <p:pic>
        <p:nvPicPr>
          <p:cNvPr id="33" name="Picture 6" descr="Zebra BI - The most intuitive data visualizations for Power BI and Excel">
            <a:extLst>
              <a:ext uri="{FF2B5EF4-FFF2-40B4-BE49-F238E27FC236}">
                <a16:creationId xmlns:a16="http://schemas.microsoft.com/office/drawing/2014/main" id="{DCF703C4-7A0A-0140-F50E-B6282B7232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4338" y="3805870"/>
            <a:ext cx="829168" cy="201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hthoek 168">
            <a:extLst>
              <a:ext uri="{FF2B5EF4-FFF2-40B4-BE49-F238E27FC236}">
                <a16:creationId xmlns:a16="http://schemas.microsoft.com/office/drawing/2014/main" id="{F645EB3C-8BB9-5EF2-35CC-14462090C454}"/>
              </a:ext>
            </a:extLst>
          </p:cNvPr>
          <p:cNvSpPr/>
          <p:nvPr/>
        </p:nvSpPr>
        <p:spPr>
          <a:xfrm>
            <a:off x="7633334" y="3762340"/>
            <a:ext cx="1028341" cy="386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NL" sz="956">
                <a:solidFill>
                  <a:schemeClr val="accent4"/>
                </a:solidFill>
              </a:rPr>
              <a:t>Powe BI Local Model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B821C2D-92C1-7002-A36F-B71BA53EB67C}"/>
              </a:ext>
            </a:extLst>
          </p:cNvPr>
          <p:cNvCxnSpPr>
            <a:cxnSpLocks/>
            <a:stCxn id="22" idx="3"/>
            <a:endCxn id="43" idx="1"/>
          </p:cNvCxnSpPr>
          <p:nvPr/>
        </p:nvCxnSpPr>
        <p:spPr>
          <a:xfrm flipV="1">
            <a:off x="6893725" y="3565963"/>
            <a:ext cx="1077508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D4247582-D26E-DB07-ECE8-1E7D9AEF3175}"/>
              </a:ext>
            </a:extLst>
          </p:cNvPr>
          <p:cNvCxnSpPr>
            <a:cxnSpLocks/>
            <a:stCxn id="43" idx="3"/>
            <a:endCxn id="32" idx="1"/>
          </p:cNvCxnSpPr>
          <p:nvPr/>
        </p:nvCxnSpPr>
        <p:spPr>
          <a:xfrm>
            <a:off x="8323775" y="3565963"/>
            <a:ext cx="1068876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43" name="Picture 42" descr="Icon&#10;&#10;Description automatically generated">
            <a:extLst>
              <a:ext uri="{FF2B5EF4-FFF2-40B4-BE49-F238E27FC236}">
                <a16:creationId xmlns:a16="http://schemas.microsoft.com/office/drawing/2014/main" id="{39E7F222-3DBB-013D-0AD9-65DFABC8E61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71233" y="3389692"/>
            <a:ext cx="352542" cy="352542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F77973B8-FE3C-71B3-86AE-8986D426B1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0744" r="-13708"/>
          <a:stretch/>
        </p:blipFill>
        <p:spPr>
          <a:xfrm>
            <a:off x="5137026" y="3405047"/>
            <a:ext cx="335280" cy="357293"/>
          </a:xfrm>
          <a:prstGeom prst="rect">
            <a:avLst/>
          </a:prstGeom>
        </p:spPr>
      </p:pic>
      <p:sp>
        <p:nvSpPr>
          <p:cNvPr id="45" name="Rechthoek 168">
            <a:extLst>
              <a:ext uri="{FF2B5EF4-FFF2-40B4-BE49-F238E27FC236}">
                <a16:creationId xmlns:a16="http://schemas.microsoft.com/office/drawing/2014/main" id="{FEB7B8C2-095F-3B50-AECB-19DFA6EFB507}"/>
              </a:ext>
            </a:extLst>
          </p:cNvPr>
          <p:cNvSpPr/>
          <p:nvPr/>
        </p:nvSpPr>
        <p:spPr>
          <a:xfrm>
            <a:off x="760273" y="2514836"/>
            <a:ext cx="709062" cy="386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956">
                <a:solidFill>
                  <a:schemeClr val="accent4"/>
                </a:solidFill>
              </a:rPr>
              <a:t>Local DWH</a:t>
            </a:r>
          </a:p>
        </p:txBody>
      </p:sp>
      <p:sp>
        <p:nvSpPr>
          <p:cNvPr id="46" name="Rechthoek 168">
            <a:extLst>
              <a:ext uri="{FF2B5EF4-FFF2-40B4-BE49-F238E27FC236}">
                <a16:creationId xmlns:a16="http://schemas.microsoft.com/office/drawing/2014/main" id="{79C4128E-391A-9287-0646-9C5EA52B3851}"/>
              </a:ext>
            </a:extLst>
          </p:cNvPr>
          <p:cNvSpPr/>
          <p:nvPr/>
        </p:nvSpPr>
        <p:spPr>
          <a:xfrm>
            <a:off x="760273" y="2966052"/>
            <a:ext cx="518234" cy="386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956" err="1">
                <a:solidFill>
                  <a:schemeClr val="accent4"/>
                </a:solidFill>
              </a:rPr>
              <a:t>Local</a:t>
            </a:r>
            <a:endParaRPr lang="nl-NL" sz="956">
              <a:solidFill>
                <a:schemeClr val="accent4"/>
              </a:solidFill>
            </a:endParaRPr>
          </a:p>
          <a:p>
            <a:r>
              <a:rPr lang="nl-NL" sz="956">
                <a:solidFill>
                  <a:schemeClr val="accent4"/>
                </a:solidFill>
              </a:rPr>
              <a:t>Files</a:t>
            </a:r>
          </a:p>
        </p:txBody>
      </p:sp>
      <p:sp>
        <p:nvSpPr>
          <p:cNvPr id="47" name="Rechthoek 168">
            <a:extLst>
              <a:ext uri="{FF2B5EF4-FFF2-40B4-BE49-F238E27FC236}">
                <a16:creationId xmlns:a16="http://schemas.microsoft.com/office/drawing/2014/main" id="{1095FA5F-4D72-39DA-0C8C-77DC32717793}"/>
              </a:ext>
            </a:extLst>
          </p:cNvPr>
          <p:cNvSpPr/>
          <p:nvPr/>
        </p:nvSpPr>
        <p:spPr>
          <a:xfrm>
            <a:off x="760273" y="3498854"/>
            <a:ext cx="709062" cy="386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956">
                <a:solidFill>
                  <a:schemeClr val="accent4"/>
                </a:solidFill>
              </a:rPr>
              <a:t>Other Sources</a:t>
            </a:r>
          </a:p>
        </p:txBody>
      </p:sp>
      <p:pic>
        <p:nvPicPr>
          <p:cNvPr id="58" name="Graphic 57">
            <a:extLst>
              <a:ext uri="{FF2B5EF4-FFF2-40B4-BE49-F238E27FC236}">
                <a16:creationId xmlns:a16="http://schemas.microsoft.com/office/drawing/2014/main" id="{152ABDA9-5121-AB4D-31FB-61E35FCE7A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25387" y="3999647"/>
            <a:ext cx="321224" cy="310896"/>
          </a:xfrm>
          <a:prstGeom prst="rect">
            <a:avLst/>
          </a:prstGeom>
        </p:spPr>
      </p:pic>
      <p:pic>
        <p:nvPicPr>
          <p:cNvPr id="59" name="Graphic 58">
            <a:extLst>
              <a:ext uri="{FF2B5EF4-FFF2-40B4-BE49-F238E27FC236}">
                <a16:creationId xmlns:a16="http://schemas.microsoft.com/office/drawing/2014/main" id="{B44E3F2E-9BE6-8CC9-B3D9-E555D221B7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32086" y="4424820"/>
            <a:ext cx="321224" cy="310896"/>
          </a:xfrm>
          <a:prstGeom prst="rect">
            <a:avLst/>
          </a:prstGeom>
        </p:spPr>
      </p:pic>
      <p:sp>
        <p:nvSpPr>
          <p:cNvPr id="82" name="Rechthoek 168">
            <a:extLst>
              <a:ext uri="{FF2B5EF4-FFF2-40B4-BE49-F238E27FC236}">
                <a16:creationId xmlns:a16="http://schemas.microsoft.com/office/drawing/2014/main" id="{7435E52D-2FBD-8707-9DE5-C0157E5FE3B3}"/>
              </a:ext>
            </a:extLst>
          </p:cNvPr>
          <p:cNvSpPr/>
          <p:nvPr/>
        </p:nvSpPr>
        <p:spPr>
          <a:xfrm>
            <a:off x="772538" y="3950070"/>
            <a:ext cx="709062" cy="386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956">
                <a:solidFill>
                  <a:schemeClr val="accent4"/>
                </a:solidFill>
              </a:rPr>
              <a:t>Other Sources</a:t>
            </a:r>
          </a:p>
        </p:txBody>
      </p:sp>
      <p:sp>
        <p:nvSpPr>
          <p:cNvPr id="83" name="Rechthoek 168">
            <a:extLst>
              <a:ext uri="{FF2B5EF4-FFF2-40B4-BE49-F238E27FC236}">
                <a16:creationId xmlns:a16="http://schemas.microsoft.com/office/drawing/2014/main" id="{9ECFEF14-E2A9-7E4F-4AA0-EC5459B8FB92}"/>
              </a:ext>
            </a:extLst>
          </p:cNvPr>
          <p:cNvSpPr/>
          <p:nvPr/>
        </p:nvSpPr>
        <p:spPr>
          <a:xfrm>
            <a:off x="786448" y="4403604"/>
            <a:ext cx="709062" cy="386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956">
                <a:solidFill>
                  <a:schemeClr val="accent4"/>
                </a:solidFill>
              </a:rPr>
              <a:t>Other Sources</a:t>
            </a:r>
          </a:p>
        </p:txBody>
      </p:sp>
      <p:pic>
        <p:nvPicPr>
          <p:cNvPr id="85" name="Picture 5" descr="Remote Jobs at Airbyte">
            <a:extLst>
              <a:ext uri="{FF2B5EF4-FFF2-40B4-BE49-F238E27FC236}">
                <a16:creationId xmlns:a16="http://schemas.microsoft.com/office/drawing/2014/main" id="{38A0B0E8-50C2-3C4B-9C29-DD6C179577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349" y="3033255"/>
            <a:ext cx="772076" cy="212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C36BD289-6220-4D2D-6D0F-2BA9BB5C10DC}"/>
              </a:ext>
            </a:extLst>
          </p:cNvPr>
          <p:cNvCxnSpPr>
            <a:cxnSpLocks/>
            <a:endCxn id="85" idx="1"/>
          </p:cNvCxnSpPr>
          <p:nvPr/>
        </p:nvCxnSpPr>
        <p:spPr>
          <a:xfrm>
            <a:off x="1625440" y="2727097"/>
            <a:ext cx="1827909" cy="412179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0E7319BA-4566-7A71-BE4C-786DD6280A7B}"/>
              </a:ext>
            </a:extLst>
          </p:cNvPr>
          <p:cNvCxnSpPr>
            <a:cxnSpLocks/>
            <a:endCxn id="85" idx="1"/>
          </p:cNvCxnSpPr>
          <p:nvPr/>
        </p:nvCxnSpPr>
        <p:spPr>
          <a:xfrm flipV="1">
            <a:off x="1646611" y="3139276"/>
            <a:ext cx="1806738" cy="29891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43951FB8-B177-3785-347F-E1AE11155536}"/>
              </a:ext>
            </a:extLst>
          </p:cNvPr>
          <p:cNvCxnSpPr>
            <a:cxnSpLocks/>
            <a:endCxn id="85" idx="1"/>
          </p:cNvCxnSpPr>
          <p:nvPr/>
        </p:nvCxnSpPr>
        <p:spPr>
          <a:xfrm flipV="1">
            <a:off x="1635248" y="3139276"/>
            <a:ext cx="1818101" cy="1457586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dbt Logo PNG Vector (SVG) Free Download">
            <a:extLst>
              <a:ext uri="{FF2B5EF4-FFF2-40B4-BE49-F238E27FC236}">
                <a16:creationId xmlns:a16="http://schemas.microsoft.com/office/drawing/2014/main" id="{9BF2C14C-F2E8-07EC-5544-BF0FE8A08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304" y="3859863"/>
            <a:ext cx="522637" cy="190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" name="Cross 100">
            <a:extLst>
              <a:ext uri="{FF2B5EF4-FFF2-40B4-BE49-F238E27FC236}">
                <a16:creationId xmlns:a16="http://schemas.microsoft.com/office/drawing/2014/main" id="{8B023ECE-560D-B445-7031-AA27DB703CF6}"/>
              </a:ext>
            </a:extLst>
          </p:cNvPr>
          <p:cNvSpPr/>
          <p:nvPr/>
        </p:nvSpPr>
        <p:spPr>
          <a:xfrm>
            <a:off x="3789724" y="3418994"/>
            <a:ext cx="220294" cy="224861"/>
          </a:xfrm>
          <a:prstGeom prst="plus">
            <a:avLst>
              <a:gd name="adj" fmla="val 44746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A9AB655D-18B3-4FF9-826F-EE001B898AE5}"/>
              </a:ext>
            </a:extLst>
          </p:cNvPr>
          <p:cNvCxnSpPr>
            <a:cxnSpLocks/>
            <a:endCxn id="85" idx="1"/>
          </p:cNvCxnSpPr>
          <p:nvPr/>
        </p:nvCxnSpPr>
        <p:spPr>
          <a:xfrm flipV="1">
            <a:off x="1631049" y="3139276"/>
            <a:ext cx="1822300" cy="1081569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A51BE6F0-23D5-0E39-B978-15E731096FC5}"/>
              </a:ext>
            </a:extLst>
          </p:cNvPr>
          <p:cNvCxnSpPr>
            <a:cxnSpLocks/>
          </p:cNvCxnSpPr>
          <p:nvPr/>
        </p:nvCxnSpPr>
        <p:spPr>
          <a:xfrm flipV="1">
            <a:off x="1640525" y="3139276"/>
            <a:ext cx="1807215" cy="555729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Box 118">
            <a:extLst>
              <a:ext uri="{FF2B5EF4-FFF2-40B4-BE49-F238E27FC236}">
                <a16:creationId xmlns:a16="http://schemas.microsoft.com/office/drawing/2014/main" id="{8F5D88EA-31DA-1203-A586-A08F91409C9F}"/>
              </a:ext>
            </a:extLst>
          </p:cNvPr>
          <p:cNvSpPr txBox="1"/>
          <p:nvPr/>
        </p:nvSpPr>
        <p:spPr>
          <a:xfrm>
            <a:off x="3225409" y="3653088"/>
            <a:ext cx="1423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chemeClr val="accent1">
                    <a:lumMod val="50000"/>
                  </a:schemeClr>
                </a:solidFill>
              </a:rPr>
              <a:t>(         )</a:t>
            </a:r>
            <a:endParaRPr lang="en-NL" sz="36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63E8395A-CA98-2E5A-141C-CCB6A44C6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20" y="726728"/>
            <a:ext cx="1667510" cy="1071190"/>
          </a:xfrm>
        </p:spPr>
        <p:txBody>
          <a:bodyPr/>
          <a:lstStyle/>
          <a:p>
            <a:r>
              <a:rPr lang="nl-NL" sz="2000"/>
              <a:t>The solution</a:t>
            </a:r>
          </a:p>
        </p:txBody>
      </p:sp>
    </p:spTree>
    <p:extLst>
      <p:ext uri="{BB962C8B-B14F-4D97-AF65-F5344CB8AC3E}">
        <p14:creationId xmlns:p14="http://schemas.microsoft.com/office/powerpoint/2010/main" val="22371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53518A-3DA2-493D-A715-70FF5BE5B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Solution &amp; key features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1F656A77-1D1C-BEDF-9129-123D81A41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ADCBF-357F-4343-B3AE-09D1C3C30EB2}" type="slidenum">
              <a:rPr lang="nl-NL" smtClean="0"/>
              <a:t>7</a:t>
            </a:fld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F36AF67-C2B3-50CC-C728-BCF3F0AEF7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0" tIns="0" rIns="0" bIns="0" numCol="1" spcCol="324000" rtlCol="0" anchor="ctr">
            <a:noAutofit/>
          </a:bodyPr>
          <a:lstStyle/>
          <a:p>
            <a:pPr marL="287020" indent="-285750">
              <a:lnSpc>
                <a:spcPct val="200000"/>
              </a:lnSpc>
              <a:buFont typeface="Calibri" panose="020B0604020202020204" pitchFamily="34" charset="0"/>
              <a:buChar char="-"/>
            </a:pPr>
            <a:r>
              <a:rPr lang="nl-NL" sz="2400"/>
              <a:t>300+ built-in </a:t>
            </a:r>
            <a:r>
              <a:rPr lang="nl-NL" sz="2400" err="1"/>
              <a:t>connectors</a:t>
            </a:r>
            <a:endParaRPr lang="nl-NL" sz="2400"/>
          </a:p>
          <a:p>
            <a:pPr marL="287020" indent="-285750">
              <a:lnSpc>
                <a:spcPct val="200000"/>
              </a:lnSpc>
              <a:buFont typeface="Calibri" panose="020B0604020202020204" pitchFamily="34" charset="0"/>
              <a:buChar char="-"/>
            </a:pPr>
            <a:r>
              <a:rPr lang="nl-NL" sz="2400" err="1"/>
              <a:t>Custom</a:t>
            </a:r>
            <a:r>
              <a:rPr lang="nl-NL" sz="2400"/>
              <a:t> </a:t>
            </a:r>
            <a:r>
              <a:rPr lang="nl-NL" sz="2400" err="1"/>
              <a:t>connectors</a:t>
            </a:r>
            <a:endParaRPr lang="nl-NL" sz="2400"/>
          </a:p>
          <a:p>
            <a:pPr marL="287020" indent="-285750">
              <a:lnSpc>
                <a:spcPct val="200000"/>
              </a:lnSpc>
              <a:buFont typeface="Calibri" panose="020B0604020202020204" pitchFamily="34" charset="0"/>
              <a:buChar char="-"/>
            </a:pPr>
            <a:r>
              <a:rPr lang="nl-NL" sz="2400"/>
              <a:t>Clean </a:t>
            </a:r>
            <a:r>
              <a:rPr lang="nl-NL" sz="2400" err="1"/>
              <a:t>and</a:t>
            </a:r>
            <a:r>
              <a:rPr lang="nl-NL" sz="2400"/>
              <a:t> </a:t>
            </a:r>
            <a:r>
              <a:rPr lang="nl-NL" sz="2400" err="1"/>
              <a:t>transform</a:t>
            </a:r>
            <a:r>
              <a:rPr lang="nl-NL" sz="2400"/>
              <a:t> </a:t>
            </a:r>
            <a:r>
              <a:rPr lang="nl-NL" sz="2400" err="1"/>
              <a:t>your</a:t>
            </a:r>
            <a:r>
              <a:rPr lang="nl-NL" sz="2400"/>
              <a:t> data </a:t>
            </a:r>
            <a:r>
              <a:rPr lang="nl-NL" sz="2400" err="1"/>
              <a:t>with</a:t>
            </a:r>
            <a:r>
              <a:rPr lang="nl-NL" sz="2400"/>
              <a:t> DBT</a:t>
            </a:r>
          </a:p>
          <a:p>
            <a:pPr marL="287020" indent="-285750">
              <a:lnSpc>
                <a:spcPct val="200000"/>
              </a:lnSpc>
              <a:buFont typeface="Calibri" panose="020B0604020202020204" pitchFamily="34" charset="0"/>
              <a:buChar char="-"/>
            </a:pPr>
            <a:endParaRPr lang="nl-NL" sz="2400"/>
          </a:p>
          <a:p>
            <a:pPr marL="287020" indent="-285750">
              <a:lnSpc>
                <a:spcPct val="200000"/>
              </a:lnSpc>
              <a:buFont typeface="Calibri" panose="020B0604020202020204" pitchFamily="34" charset="0"/>
              <a:buChar char="-"/>
            </a:pPr>
            <a:endParaRPr lang="nl-NL" sz="2400"/>
          </a:p>
        </p:txBody>
      </p:sp>
      <p:sp>
        <p:nvSpPr>
          <p:cNvPr id="6" name="Rechthoek: afgeronde hoeken 10">
            <a:extLst>
              <a:ext uri="{FF2B5EF4-FFF2-40B4-BE49-F238E27FC236}">
                <a16:creationId xmlns:a16="http://schemas.microsoft.com/office/drawing/2014/main" id="{0550B889-95DA-AC86-BAEE-90E955D2D996}"/>
              </a:ext>
            </a:extLst>
          </p:cNvPr>
          <p:cNvSpPr/>
          <p:nvPr/>
        </p:nvSpPr>
        <p:spPr>
          <a:xfrm>
            <a:off x="6150967" y="1885399"/>
            <a:ext cx="2506447" cy="2998230"/>
          </a:xfrm>
          <a:prstGeom prst="roundRect">
            <a:avLst>
              <a:gd name="adj" fmla="val 2894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1200" b="1">
                <a:solidFill>
                  <a:schemeClr val="accent1"/>
                </a:solidFill>
                <a:latin typeface="Univers Condensed" panose="020B0506020202050204" pitchFamily="34" charset="0"/>
              </a:rPr>
              <a:t>DATA SOURCES</a:t>
            </a:r>
          </a:p>
          <a:p>
            <a:pPr algn="ctr"/>
            <a:endParaRPr lang="en-US" sz="1200" b="1">
              <a:solidFill>
                <a:schemeClr val="accent1"/>
              </a:solidFill>
              <a:latin typeface="Univers Condensed" panose="020B0506020202050204" pitchFamily="34" charset="0"/>
            </a:endParaRPr>
          </a:p>
        </p:txBody>
      </p:sp>
      <p:sp>
        <p:nvSpPr>
          <p:cNvPr id="8" name="Rechthoek: afgeronde hoeken 8">
            <a:extLst>
              <a:ext uri="{FF2B5EF4-FFF2-40B4-BE49-F238E27FC236}">
                <a16:creationId xmlns:a16="http://schemas.microsoft.com/office/drawing/2014/main" id="{A78318E1-FBFF-A0E0-98B1-12CAD84CCC8E}"/>
              </a:ext>
            </a:extLst>
          </p:cNvPr>
          <p:cNvSpPr/>
          <p:nvPr/>
        </p:nvSpPr>
        <p:spPr>
          <a:xfrm>
            <a:off x="8781487" y="1885090"/>
            <a:ext cx="1316736" cy="2998231"/>
          </a:xfrm>
          <a:prstGeom prst="roundRect">
            <a:avLst>
              <a:gd name="adj" fmla="val 2108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1200" b="1">
                <a:solidFill>
                  <a:schemeClr val="accent1"/>
                </a:solidFill>
                <a:latin typeface="Univers Condensed" panose="020B0506020202050204" pitchFamily="34" charset="0"/>
              </a:rPr>
              <a:t>EXTRACT DATA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C4D1F546-357F-495F-D8CE-2B0241F6F6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82759" y="2504565"/>
            <a:ext cx="321224" cy="310896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B5D00C13-378A-C8BE-5893-7EE216548F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82759" y="3485293"/>
            <a:ext cx="321224" cy="310896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BEA3FF5D-05E2-4B5D-BD2C-D5BDC560DB2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882759" y="2962348"/>
            <a:ext cx="321224" cy="310896"/>
          </a:xfrm>
          <a:prstGeom prst="rect">
            <a:avLst/>
          </a:prstGeom>
        </p:spPr>
      </p:pic>
      <p:sp>
        <p:nvSpPr>
          <p:cNvPr id="20" name="Rechthoek 168">
            <a:extLst>
              <a:ext uri="{FF2B5EF4-FFF2-40B4-BE49-F238E27FC236}">
                <a16:creationId xmlns:a16="http://schemas.microsoft.com/office/drawing/2014/main" id="{712EC3AA-082B-4495-CD48-03DE25CD5691}"/>
              </a:ext>
            </a:extLst>
          </p:cNvPr>
          <p:cNvSpPr/>
          <p:nvPr/>
        </p:nvSpPr>
        <p:spPr>
          <a:xfrm>
            <a:off x="6316880" y="2463465"/>
            <a:ext cx="709062" cy="386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956">
                <a:solidFill>
                  <a:schemeClr val="accent4"/>
                </a:solidFill>
              </a:rPr>
              <a:t>Local DWH</a:t>
            </a:r>
          </a:p>
        </p:txBody>
      </p:sp>
      <p:sp>
        <p:nvSpPr>
          <p:cNvPr id="22" name="Rechthoek 168">
            <a:extLst>
              <a:ext uri="{FF2B5EF4-FFF2-40B4-BE49-F238E27FC236}">
                <a16:creationId xmlns:a16="http://schemas.microsoft.com/office/drawing/2014/main" id="{D325CF02-630D-680C-F103-D02A11927268}"/>
              </a:ext>
            </a:extLst>
          </p:cNvPr>
          <p:cNvSpPr/>
          <p:nvPr/>
        </p:nvSpPr>
        <p:spPr>
          <a:xfrm>
            <a:off x="6316880" y="2914681"/>
            <a:ext cx="518234" cy="386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956" err="1">
                <a:solidFill>
                  <a:schemeClr val="accent4"/>
                </a:solidFill>
              </a:rPr>
              <a:t>Local</a:t>
            </a:r>
            <a:endParaRPr lang="nl-NL" sz="956">
              <a:solidFill>
                <a:schemeClr val="accent4"/>
              </a:solidFill>
            </a:endParaRPr>
          </a:p>
          <a:p>
            <a:r>
              <a:rPr lang="nl-NL" sz="956">
                <a:solidFill>
                  <a:schemeClr val="accent4"/>
                </a:solidFill>
              </a:rPr>
              <a:t>Files</a:t>
            </a:r>
          </a:p>
        </p:txBody>
      </p:sp>
      <p:sp>
        <p:nvSpPr>
          <p:cNvPr id="24" name="Rechthoek 168">
            <a:extLst>
              <a:ext uri="{FF2B5EF4-FFF2-40B4-BE49-F238E27FC236}">
                <a16:creationId xmlns:a16="http://schemas.microsoft.com/office/drawing/2014/main" id="{ACEF2262-FA7C-38AF-558E-5E2ED4495764}"/>
              </a:ext>
            </a:extLst>
          </p:cNvPr>
          <p:cNvSpPr/>
          <p:nvPr/>
        </p:nvSpPr>
        <p:spPr>
          <a:xfrm>
            <a:off x="6316880" y="3447483"/>
            <a:ext cx="709062" cy="386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956">
                <a:solidFill>
                  <a:schemeClr val="accent4"/>
                </a:solidFill>
              </a:rPr>
              <a:t>Other Sources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83CDE6C0-AC38-8435-6098-FA81CA588C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81994" y="3948276"/>
            <a:ext cx="321224" cy="310896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A04B7AA0-DA86-C991-8B11-D72EBFD77E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88693" y="4373449"/>
            <a:ext cx="321224" cy="310896"/>
          </a:xfrm>
          <a:prstGeom prst="rect">
            <a:avLst/>
          </a:prstGeom>
        </p:spPr>
      </p:pic>
      <p:sp>
        <p:nvSpPr>
          <p:cNvPr id="30" name="Rechthoek 168">
            <a:extLst>
              <a:ext uri="{FF2B5EF4-FFF2-40B4-BE49-F238E27FC236}">
                <a16:creationId xmlns:a16="http://schemas.microsoft.com/office/drawing/2014/main" id="{2D1863A1-7025-2264-1E5E-C23D833E8000}"/>
              </a:ext>
            </a:extLst>
          </p:cNvPr>
          <p:cNvSpPr/>
          <p:nvPr/>
        </p:nvSpPr>
        <p:spPr>
          <a:xfrm>
            <a:off x="6329145" y="3898699"/>
            <a:ext cx="709062" cy="386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956">
                <a:solidFill>
                  <a:schemeClr val="accent4"/>
                </a:solidFill>
              </a:rPr>
              <a:t>Other Sources</a:t>
            </a:r>
          </a:p>
        </p:txBody>
      </p:sp>
      <p:sp>
        <p:nvSpPr>
          <p:cNvPr id="32" name="Rechthoek 168">
            <a:extLst>
              <a:ext uri="{FF2B5EF4-FFF2-40B4-BE49-F238E27FC236}">
                <a16:creationId xmlns:a16="http://schemas.microsoft.com/office/drawing/2014/main" id="{D5A713C0-5875-4803-DCFB-F2387D2C00FD}"/>
              </a:ext>
            </a:extLst>
          </p:cNvPr>
          <p:cNvSpPr/>
          <p:nvPr/>
        </p:nvSpPr>
        <p:spPr>
          <a:xfrm>
            <a:off x="6343055" y="4352233"/>
            <a:ext cx="709062" cy="386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956">
                <a:solidFill>
                  <a:schemeClr val="accent4"/>
                </a:solidFill>
              </a:rPr>
              <a:t>Other Sources</a:t>
            </a:r>
          </a:p>
        </p:txBody>
      </p:sp>
      <p:pic>
        <p:nvPicPr>
          <p:cNvPr id="34" name="Picture 5" descr="Remote Jobs at Airbyte">
            <a:extLst>
              <a:ext uri="{FF2B5EF4-FFF2-40B4-BE49-F238E27FC236}">
                <a16:creationId xmlns:a16="http://schemas.microsoft.com/office/drawing/2014/main" id="{46CBF0CA-7317-1B87-4108-FC3802E951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9956" y="2981884"/>
            <a:ext cx="772076" cy="212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60198E7-DEB2-87B1-50E2-24EAEC32F479}"/>
              </a:ext>
            </a:extLst>
          </p:cNvPr>
          <p:cNvCxnSpPr>
            <a:cxnSpLocks/>
          </p:cNvCxnSpPr>
          <p:nvPr/>
        </p:nvCxnSpPr>
        <p:spPr>
          <a:xfrm>
            <a:off x="7182047" y="2675726"/>
            <a:ext cx="1827909" cy="412179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0748E18-7EB1-4A28-3542-0923ADEAB52C}"/>
              </a:ext>
            </a:extLst>
          </p:cNvPr>
          <p:cNvCxnSpPr>
            <a:cxnSpLocks/>
          </p:cNvCxnSpPr>
          <p:nvPr/>
        </p:nvCxnSpPr>
        <p:spPr>
          <a:xfrm flipV="1">
            <a:off x="7203218" y="3087905"/>
            <a:ext cx="1806738" cy="29891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9F488F2-F7D3-1FC9-8780-F8D8720C3477}"/>
              </a:ext>
            </a:extLst>
          </p:cNvPr>
          <p:cNvCxnSpPr>
            <a:cxnSpLocks/>
          </p:cNvCxnSpPr>
          <p:nvPr/>
        </p:nvCxnSpPr>
        <p:spPr>
          <a:xfrm flipV="1">
            <a:off x="7191855" y="3087905"/>
            <a:ext cx="1818101" cy="1457586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2" descr="dbt Logo PNG Vector (SVG) Free Download">
            <a:extLst>
              <a:ext uri="{FF2B5EF4-FFF2-40B4-BE49-F238E27FC236}">
                <a16:creationId xmlns:a16="http://schemas.microsoft.com/office/drawing/2014/main" id="{B4F10849-8E41-25F9-CB34-1E9711DCBB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8911" y="3808492"/>
            <a:ext cx="522637" cy="190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Cross 43">
            <a:extLst>
              <a:ext uri="{FF2B5EF4-FFF2-40B4-BE49-F238E27FC236}">
                <a16:creationId xmlns:a16="http://schemas.microsoft.com/office/drawing/2014/main" id="{17CE49BD-C007-5578-5976-FC310DE5B4D4}"/>
              </a:ext>
            </a:extLst>
          </p:cNvPr>
          <p:cNvSpPr/>
          <p:nvPr/>
        </p:nvSpPr>
        <p:spPr>
          <a:xfrm>
            <a:off x="9346331" y="3367623"/>
            <a:ext cx="220294" cy="224861"/>
          </a:xfrm>
          <a:prstGeom prst="plus">
            <a:avLst>
              <a:gd name="adj" fmla="val 44746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5880F7F8-67B4-45C8-2C4E-D2975F277593}"/>
              </a:ext>
            </a:extLst>
          </p:cNvPr>
          <p:cNvCxnSpPr>
            <a:cxnSpLocks/>
          </p:cNvCxnSpPr>
          <p:nvPr/>
        </p:nvCxnSpPr>
        <p:spPr>
          <a:xfrm flipV="1">
            <a:off x="7187656" y="3087905"/>
            <a:ext cx="1822300" cy="1081569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19E954B4-9482-D954-45A3-1DCDB4051708}"/>
              </a:ext>
            </a:extLst>
          </p:cNvPr>
          <p:cNvCxnSpPr>
            <a:cxnSpLocks/>
          </p:cNvCxnSpPr>
          <p:nvPr/>
        </p:nvCxnSpPr>
        <p:spPr>
          <a:xfrm flipV="1">
            <a:off x="7197132" y="3087905"/>
            <a:ext cx="1807215" cy="555729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ACBF994C-154D-8237-7118-6077116A39B9}"/>
              </a:ext>
            </a:extLst>
          </p:cNvPr>
          <p:cNvSpPr txBox="1"/>
          <p:nvPr/>
        </p:nvSpPr>
        <p:spPr>
          <a:xfrm>
            <a:off x="8782016" y="3601717"/>
            <a:ext cx="1423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chemeClr val="accent1">
                    <a:lumMod val="50000"/>
                  </a:schemeClr>
                </a:solidFill>
              </a:rPr>
              <a:t>(         )</a:t>
            </a:r>
            <a:endParaRPr lang="en-NL" sz="360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167594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53518A-3DA2-493D-A715-70FF5BE5B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Benefits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1F656A77-1D1C-BEDF-9129-123D81A41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ADCBF-357F-4343-B3AE-09D1C3C30EB2}" type="slidenum">
              <a:rPr lang="nl-NL" smtClean="0"/>
              <a:t>8</a:t>
            </a:fld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F36AF67-C2B3-50CC-C728-BCF3F0AEF7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8500" y="1808572"/>
            <a:ext cx="4847726" cy="4357278"/>
          </a:xfrm>
        </p:spPr>
        <p:txBody>
          <a:bodyPr vert="horz" lIns="0" tIns="0" rIns="0" bIns="0" numCol="1" spcCol="324000" rtlCol="0" anchor="t">
            <a:noAutofit/>
          </a:bodyPr>
          <a:lstStyle/>
          <a:p>
            <a:pPr marL="287020" indent="-285750">
              <a:lnSpc>
                <a:spcPct val="200000"/>
              </a:lnSpc>
              <a:buFont typeface="Calibri,Sans-Serif" panose="020B0604020202020204" pitchFamily="34" charset="0"/>
              <a:buChar char="-"/>
            </a:pPr>
            <a:r>
              <a:rPr lang="nl-NL" sz="2400">
                <a:latin typeface="Univers Condensed"/>
              </a:rPr>
              <a:t>Plug-in data </a:t>
            </a:r>
            <a:r>
              <a:rPr lang="nl-NL" sz="2400" err="1">
                <a:latin typeface="Univers Condensed"/>
              </a:rPr>
              <a:t>extractions</a:t>
            </a:r>
            <a:r>
              <a:rPr lang="nl-NL" sz="2400">
                <a:latin typeface="Univers Condensed"/>
              </a:rPr>
              <a:t> </a:t>
            </a:r>
            <a:r>
              <a:rPr lang="nl-NL" sz="2400" err="1">
                <a:latin typeface="Univers Condensed"/>
              </a:rPr>
              <a:t>and</a:t>
            </a:r>
            <a:r>
              <a:rPr lang="nl-NL" sz="2400">
                <a:latin typeface="Univers Condensed"/>
              </a:rPr>
              <a:t> </a:t>
            </a:r>
            <a:r>
              <a:rPr lang="nl-NL" sz="2400" err="1">
                <a:latin typeface="Univers Condensed"/>
              </a:rPr>
              <a:t>destinations</a:t>
            </a:r>
            <a:endParaRPr lang="en-US" err="1"/>
          </a:p>
          <a:p>
            <a:pPr marL="287020" indent="-285750">
              <a:lnSpc>
                <a:spcPct val="200000"/>
              </a:lnSpc>
              <a:buFont typeface="Calibri,Sans-Serif" panose="020B0604020202020204" pitchFamily="34" charset="0"/>
              <a:buChar char="-"/>
            </a:pPr>
            <a:r>
              <a:rPr lang="nl-NL" sz="2400" err="1">
                <a:latin typeface="Univers Condensed"/>
              </a:rPr>
              <a:t>Smooth</a:t>
            </a:r>
            <a:r>
              <a:rPr lang="nl-NL" sz="2400"/>
              <a:t> maintenance </a:t>
            </a:r>
            <a:r>
              <a:rPr lang="nl-NL" sz="2400" err="1"/>
              <a:t>and</a:t>
            </a:r>
            <a:r>
              <a:rPr lang="nl-NL" sz="2400"/>
              <a:t> monitoring of </a:t>
            </a:r>
            <a:r>
              <a:rPr lang="nl-NL" sz="2400" err="1"/>
              <a:t>your</a:t>
            </a:r>
            <a:r>
              <a:rPr lang="nl-NL" sz="2400"/>
              <a:t> data </a:t>
            </a:r>
            <a:r>
              <a:rPr lang="nl-NL" sz="2400" err="1"/>
              <a:t>extractions</a:t>
            </a:r>
            <a:endParaRPr lang="nl-NL" sz="2400"/>
          </a:p>
          <a:p>
            <a:pPr marL="287020" indent="-285750">
              <a:lnSpc>
                <a:spcPct val="200000"/>
              </a:lnSpc>
              <a:buFont typeface="Calibri,Sans-Serif" panose="020B0604020202020204" pitchFamily="34" charset="0"/>
              <a:buChar char="-"/>
            </a:pPr>
            <a:r>
              <a:rPr lang="nl-NL" sz="2400" b="1" err="1">
                <a:ea typeface="+mn-lt"/>
                <a:cs typeface="+mn-lt"/>
              </a:rPr>
              <a:t>Simplify</a:t>
            </a:r>
            <a:r>
              <a:rPr lang="nl-NL" sz="2400" b="1">
                <a:ea typeface="+mn-lt"/>
                <a:cs typeface="+mn-lt"/>
              </a:rPr>
              <a:t> </a:t>
            </a:r>
            <a:r>
              <a:rPr lang="nl-NL" sz="2400" b="1" err="1">
                <a:ea typeface="+mn-lt"/>
                <a:cs typeface="+mn-lt"/>
              </a:rPr>
              <a:t>your</a:t>
            </a:r>
            <a:r>
              <a:rPr lang="nl-NL" sz="2400" b="1">
                <a:ea typeface="+mn-lt"/>
                <a:cs typeface="+mn-lt"/>
              </a:rPr>
              <a:t> data pipeline </a:t>
            </a:r>
            <a:endParaRPr lang="en-US" sz="2400" b="1">
              <a:solidFill>
                <a:srgbClr val="FF7176"/>
              </a:solidFill>
              <a:latin typeface="Arial"/>
              <a:ea typeface="+mn-lt"/>
              <a:cs typeface="Arial"/>
            </a:endParaRPr>
          </a:p>
          <a:p>
            <a:pPr marL="287020" indent="-285750">
              <a:lnSpc>
                <a:spcPct val="200000"/>
              </a:lnSpc>
              <a:buFont typeface="Calibri,Sans-Serif" panose="020B0604020202020204" pitchFamily="34" charset="0"/>
              <a:buChar char="-"/>
            </a:pPr>
            <a:endParaRPr lang="nl-NL" sz="2400">
              <a:solidFill>
                <a:srgbClr val="7F8083"/>
              </a:solidFill>
              <a:latin typeface="Univers Condensed"/>
            </a:endParaRPr>
          </a:p>
          <a:p>
            <a:pPr marL="287020" indent="-285750">
              <a:lnSpc>
                <a:spcPct val="200000"/>
              </a:lnSpc>
              <a:buFont typeface="Calibri,Sans-Serif" panose="020B0604020202020204" pitchFamily="34" charset="0"/>
              <a:buChar char="-"/>
            </a:pPr>
            <a:endParaRPr lang="nl-NL" sz="2400"/>
          </a:p>
        </p:txBody>
      </p:sp>
      <p:pic>
        <p:nvPicPr>
          <p:cNvPr id="5" name="Picture 4" descr="Data Integration Guide: Techniques, Technologies, and Tools | Airbyte">
            <a:extLst>
              <a:ext uri="{FF2B5EF4-FFF2-40B4-BE49-F238E27FC236}">
                <a16:creationId xmlns:a16="http://schemas.microsoft.com/office/drawing/2014/main" id="{4943A6AF-188D-505D-FDBD-5D65AB6C7F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5996" y="870755"/>
            <a:ext cx="5970997" cy="464559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58694596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9E951-4918-1516-C8E7-0F17AF749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7D0EAD03-BCC7-0125-CC36-F19D4AC6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5325" y="6562800"/>
            <a:ext cx="360000" cy="215984"/>
          </a:xfrm>
        </p:spPr>
        <p:txBody>
          <a:bodyPr/>
          <a:lstStyle/>
          <a:p>
            <a:fld id="{F17ADCBF-357F-4343-B3AE-09D1C3C30EB2}" type="slidenum">
              <a:rPr lang="nl-NL" smtClean="0"/>
              <a:t>9</a:t>
            </a:fld>
            <a:endParaRPr lang="nl-NL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891A00E8-1DE1-8B76-D953-0ECF2CB0D33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vert="horz" lIns="0" tIns="0" rIns="0" bIns="0" numCol="1" spcCol="324000" rtlCol="0" anchor="t">
            <a:noAutofit/>
          </a:bodyPr>
          <a:lstStyle/>
          <a:p>
            <a:pPr marL="1270"/>
            <a:r>
              <a:rPr lang="nl-NL" err="1"/>
              <a:t>Airbyte</a:t>
            </a:r>
            <a:r>
              <a:rPr lang="nl-NL"/>
              <a:t> - demo</a:t>
            </a:r>
            <a:endParaRPr lang="en-US"/>
          </a:p>
        </p:txBody>
      </p:sp>
      <p:pic>
        <p:nvPicPr>
          <p:cNvPr id="3" name="Picture Placeholder 2" descr="A screenshot of a computer&#10;&#10;Description automatically generated">
            <a:extLst>
              <a:ext uri="{FF2B5EF4-FFF2-40B4-BE49-F238E27FC236}">
                <a16:creationId xmlns:a16="http://schemas.microsoft.com/office/drawing/2014/main" id="{105E14D1-EFF7-014B-6471-871DC04E793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 l="17881" r="17881"/>
          <a:stretch/>
        </p:blipFill>
        <p:spPr>
          <a:xfrm>
            <a:off x="3353547" y="2505605"/>
            <a:ext cx="5483412" cy="2184435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90715572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C70AB8-6DA2-B666-1F49-5D5212968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Contact details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38BD0C1-A530-78F8-FAFA-9A6DB12DF1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0" tIns="0" rIns="0" bIns="0" numCol="1" spcCol="0" rtlCol="0" anchor="t">
            <a:noAutofit/>
          </a:bodyPr>
          <a:lstStyle/>
          <a:p>
            <a:r>
              <a:rPr lang="nl-NL"/>
              <a:t>Alexandra Feldman</a:t>
            </a:r>
            <a:endParaRPr lang="en-US"/>
          </a:p>
          <a:p>
            <a:r>
              <a:rPr lang="nl-NL"/>
              <a:t>alexandra.feldman@rockfeather.com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3809AAF-E9BA-2B3A-15BE-7C23224CA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ADCBF-357F-4343-B3AE-09D1C3C30EB2}" type="slidenum">
              <a:rPr lang="nl-NL" smtClean="0"/>
              <a:t>10</a:t>
            </a:fld>
            <a:endParaRPr lang="nl-NL"/>
          </a:p>
        </p:txBody>
      </p:sp>
      <p:pic>
        <p:nvPicPr>
          <p:cNvPr id="7" name="Tijdelijke aanduiding voor afbeelding 6">
            <a:extLst>
              <a:ext uri="{FF2B5EF4-FFF2-40B4-BE49-F238E27FC236}">
                <a16:creationId xmlns:a16="http://schemas.microsoft.com/office/drawing/2014/main" id="{C224C89B-8E6D-DD3C-EAA9-7B62F1716A0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 l="4528" r="8070"/>
          <a:stretch>
            <a:fillRect/>
          </a:stretch>
        </p:blipFill>
        <p:spPr>
          <a:xfrm>
            <a:off x="5087938" y="0"/>
            <a:ext cx="7104062" cy="6858000"/>
          </a:xfr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8FD9D8A8-7346-F3BD-DF4D-ACEC20C75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88000" y="4878000"/>
            <a:ext cx="1584757" cy="1584757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3B0A392E-1BEB-86CA-F5C7-6BC525EF8E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19306" y="4878000"/>
            <a:ext cx="1584757" cy="1584757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A17DFBB2-2EDF-9741-F53F-43CB9C0CA6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188000" y="396000"/>
            <a:ext cx="1584757" cy="158475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13562596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HUBID" val="3546170201844615793400ac25f394387e231fdddd5e134997eda0251a81861500222891"/>
  <p:tag name="SLIDEHUBID_NEW" val="updated"/>
  <p:tag name="SLIDEHUBUPDATETIME" val="2024-04-30 14:06:08.24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HUBID" val="8307285329926470160530ac25f394387e231fdddd5e134997eda0251a8186401955117"/>
  <p:tag name="SLIDEHUBID_NEW" val="updated"/>
  <p:tag name="SLIDEHUBUPDATETIME" val="2024-04-30 14:06:10.54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HUBID" val="5282984995697195902074ac25f394387e231fdddd5e134997eda0251a81862065046485"/>
  <p:tag name="SLIDEHUBID_NEW" val="updated"/>
  <p:tag name="SLIDEHUBUPDATETIME" val="2024-04-30 14:06:11.91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HUBID" val="8624494938375568354037ac25f394387e231fdddd5e134997eda0251a81861585266827"/>
  <p:tag name="SLIDEHUBID_NEW" val="updated"/>
  <p:tag name="SLIDEHUBUPDATETIME" val="2024-04-30 14:06:06.12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HUBID" val="1499958913470239425479ac25f394387e231fdddd5e134997eda0251a81861861617094"/>
  <p:tag name="SLIDEHUBID_NEW" val="updated"/>
  <p:tag name="SLIDEHUBUPDATETIME" val="2024-04-30 14:06:09.44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HUBID" val="9057061807029547803381ac25f394387e231fdddd5e134997eda0251a8186617511988"/>
  <p:tag name="SLIDEHUBID_NEW" val="updated"/>
  <p:tag name="SLIDEHUBUPDATETIME" val="2024-04-30 14:06:02.27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HUBID" val="2081244989496498247276ac25f394387e231fdddd5e134997eda0251a81861690160799"/>
  <p:tag name="SLIDEHUBID_NEW" val="updated"/>
  <p:tag name="SLIDEHUBUPDATETIME" val="2024-04-30 14:06:01.959"/>
</p:tagLst>
</file>

<file path=ppt/theme/theme1.xml><?xml version="1.0" encoding="utf-8"?>
<a:theme xmlns:a="http://schemas.openxmlformats.org/drawingml/2006/main" name="Rockfeather">
  <a:themeElements>
    <a:clrScheme name="Rockfeather 2023">
      <a:dk1>
        <a:srgbClr val="FF7176"/>
      </a:dk1>
      <a:lt1>
        <a:srgbClr val="FFFFFF"/>
      </a:lt1>
      <a:dk2>
        <a:srgbClr val="7F8083"/>
      </a:dk2>
      <a:lt2>
        <a:srgbClr val="FFFFFF"/>
      </a:lt2>
      <a:accent1>
        <a:srgbClr val="69597C"/>
      </a:accent1>
      <a:accent2>
        <a:srgbClr val="74D0DB"/>
      </a:accent2>
      <a:accent3>
        <a:srgbClr val="63CABA"/>
      </a:accent3>
      <a:accent4>
        <a:srgbClr val="63CABA"/>
      </a:accent4>
      <a:accent5>
        <a:srgbClr val="1FC3F3"/>
      </a:accent5>
      <a:accent6>
        <a:srgbClr val="69597C"/>
      </a:accent6>
      <a:hlink>
        <a:srgbClr val="69597C"/>
      </a:hlink>
      <a:folHlink>
        <a:srgbClr val="69597C"/>
      </a:folHlink>
    </a:clrScheme>
    <a:fontScheme name="Rockfeather 2023">
      <a:majorFont>
        <a:latin typeface="Univers Condensed"/>
        <a:ea typeface="Univers Condensed"/>
        <a:cs typeface="Arial"/>
      </a:majorFont>
      <a:minorFont>
        <a:latin typeface="Univers Condensed"/>
        <a:ea typeface="Univers Condensed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Rockfeather">
  <a:themeElements>
    <a:clrScheme name="Rockfeather 2023">
      <a:dk1>
        <a:srgbClr val="FF7176"/>
      </a:dk1>
      <a:lt1>
        <a:srgbClr val="FFFFFF"/>
      </a:lt1>
      <a:dk2>
        <a:srgbClr val="7F8083"/>
      </a:dk2>
      <a:lt2>
        <a:srgbClr val="FFFFFF"/>
      </a:lt2>
      <a:accent1>
        <a:srgbClr val="69597C"/>
      </a:accent1>
      <a:accent2>
        <a:srgbClr val="74D0DB"/>
      </a:accent2>
      <a:accent3>
        <a:srgbClr val="63CABA"/>
      </a:accent3>
      <a:accent4>
        <a:srgbClr val="63CABA"/>
      </a:accent4>
      <a:accent5>
        <a:srgbClr val="1FC3F3"/>
      </a:accent5>
      <a:accent6>
        <a:srgbClr val="69597C"/>
      </a:accent6>
      <a:hlink>
        <a:srgbClr val="69597C"/>
      </a:hlink>
      <a:folHlink>
        <a:srgbClr val="69597C"/>
      </a:folHlink>
    </a:clrScheme>
    <a:fontScheme name="Rockfeather 2023">
      <a:majorFont>
        <a:latin typeface="Univers Condensed"/>
        <a:ea typeface="Univers Condensed"/>
        <a:cs typeface="Arial"/>
      </a:majorFont>
      <a:minorFont>
        <a:latin typeface="Univers Condensed"/>
        <a:ea typeface="Univers Condensed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136ED0D0-68E3-485F-8047-E16200188DB1}">
  <we:reference id="512bb70a-1733-11ee-be56-0242ac120002" version="1.0.0.1" store="excatalog" storeType="excatalog"/>
  <we:alternateReferences>
    <we:reference id="WA200005701" version="1.0.0.1" store="en-US" storeType="omex"/>
  </we:alternateReferences>
  <we:properties>
    <we:property name="Office.AutoShowTaskpaneWithDocument" value="true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528</Words>
  <Application>Microsoft Office PowerPoint</Application>
  <PresentationFormat>Widescreen</PresentationFormat>
  <Paragraphs>183</Paragraphs>
  <Slides>10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Calibri,Sans-Serif</vt:lpstr>
      <vt:lpstr>Univers Condensed</vt:lpstr>
      <vt:lpstr>Rockfeather</vt:lpstr>
      <vt:lpstr>Rockfeather</vt:lpstr>
      <vt:lpstr>Airbyte</vt:lpstr>
      <vt:lpstr>About Rockfeather</vt:lpstr>
      <vt:lpstr>Our techologies</vt:lpstr>
      <vt:lpstr>The problem</vt:lpstr>
      <vt:lpstr>The problem</vt:lpstr>
      <vt:lpstr>The solution</vt:lpstr>
      <vt:lpstr>Solution &amp; key features</vt:lpstr>
      <vt:lpstr>Benefits</vt:lpstr>
      <vt:lpstr>PowerPoint Presentation</vt:lpstr>
      <vt:lpstr>Contact details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Gaby Teunissen</dc:creator>
  <cp:lastModifiedBy>Gaby Teunissen</cp:lastModifiedBy>
  <cp:revision>2</cp:revision>
  <dcterms:created xsi:type="dcterms:W3CDTF">2024-05-15T14:39:49Z</dcterms:created>
  <dcterms:modified xsi:type="dcterms:W3CDTF">2024-05-23T06:55:22Z</dcterms:modified>
</cp:coreProperties>
</file>